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DM Sans Bold" charset="1" panose="00000000000000000000"/>
      <p:regular r:id="rId33"/>
    </p:embeddedFont>
    <p:embeddedFont>
      <p:font typeface="DM Sans" charset="1" panose="00000000000000000000"/>
      <p:regular r:id="rId34"/>
    </p:embeddedFont>
    <p:embeddedFont>
      <p:font typeface="Baloo" charset="1" panose="03080902040302020200"/>
      <p:regular r:id="rId35"/>
    </p:embeddedFont>
    <p:embeddedFont>
      <p:font typeface="Clear Sans" charset="1" panose="020B0503030202020304"/>
      <p:regular r:id="rId36"/>
    </p:embeddedFont>
    <p:embeddedFont>
      <p:font typeface="Clear Sans Bold" charset="1" panose="020B08030302020203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7.png" Type="http://schemas.openxmlformats.org/officeDocument/2006/relationships/image"/><Relationship Id="rId4"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gif" Type="http://schemas.openxmlformats.org/officeDocument/2006/relationships/image"/><Relationship Id="rId4"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922030" y="2165569"/>
            <a:ext cx="10910396" cy="165792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Final Project </a:t>
            </a:r>
          </a:p>
        </p:txBody>
      </p:sp>
      <p:sp>
        <p:nvSpPr>
          <p:cNvPr name="TextBox 18" id="18"/>
          <p:cNvSpPr txBox="true"/>
          <p:nvPr/>
        </p:nvSpPr>
        <p:spPr>
          <a:xfrm rot="0">
            <a:off x="4914102" y="5118889"/>
            <a:ext cx="8459795" cy="57802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Presented by Group 7</a:t>
            </a:r>
          </a:p>
        </p:txBody>
      </p:sp>
      <p:sp>
        <p:nvSpPr>
          <p:cNvPr name="Freeform 19" id="19"/>
          <p:cNvSpPr/>
          <p:nvPr/>
        </p:nvSpPr>
        <p:spPr>
          <a:xfrm flipH="false" flipV="false" rot="0">
            <a:off x="1775818" y="2371030"/>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4992263" y="6310918"/>
            <a:ext cx="7910118" cy="2947382"/>
          </a:xfrm>
          <a:prstGeom prst="rect">
            <a:avLst/>
          </a:prstGeom>
        </p:spPr>
        <p:txBody>
          <a:bodyPr anchor="t" rtlCol="false" tIns="0" lIns="0" bIns="0" rIns="0">
            <a:spAutoFit/>
          </a:bodyPr>
          <a:lstStyle/>
          <a:p>
            <a:pPr algn="ctr">
              <a:lnSpc>
                <a:spcPts val="3970"/>
              </a:lnSpc>
            </a:pPr>
            <a:r>
              <a:rPr lang="en-US" sz="2836" b="true">
                <a:solidFill>
                  <a:srgbClr val="000000"/>
                </a:solidFill>
                <a:latin typeface="DM Sans Bold"/>
                <a:ea typeface="DM Sans Bold"/>
                <a:cs typeface="DM Sans Bold"/>
                <a:sym typeface="DM Sans Bold"/>
              </a:rPr>
              <a:t>Nguyễn Công Tuấn-2101040201 </a:t>
            </a:r>
          </a:p>
          <a:p>
            <a:pPr algn="ctr">
              <a:lnSpc>
                <a:spcPts val="3970"/>
              </a:lnSpc>
            </a:pPr>
            <a:r>
              <a:rPr lang="en-US" sz="2836" b="true">
                <a:solidFill>
                  <a:srgbClr val="000000"/>
                </a:solidFill>
                <a:latin typeface="DM Sans Bold"/>
                <a:ea typeface="DM Sans Bold"/>
                <a:cs typeface="DM Sans Bold"/>
                <a:sym typeface="DM Sans Bold"/>
              </a:rPr>
              <a:t>Vũ Thị Hường- 2101040100 </a:t>
            </a:r>
          </a:p>
          <a:p>
            <a:pPr algn="ctr">
              <a:lnSpc>
                <a:spcPts val="3970"/>
              </a:lnSpc>
            </a:pPr>
            <a:r>
              <a:rPr lang="en-US" sz="2836" b="true">
                <a:solidFill>
                  <a:srgbClr val="000000"/>
                </a:solidFill>
                <a:latin typeface="DM Sans Bold"/>
                <a:ea typeface="DM Sans Bold"/>
                <a:cs typeface="DM Sans Bold"/>
                <a:sym typeface="DM Sans Bold"/>
              </a:rPr>
              <a:t>Mai Hồng Hạnh-2101040082 </a:t>
            </a:r>
          </a:p>
          <a:p>
            <a:pPr algn="ctr">
              <a:lnSpc>
                <a:spcPts val="3970"/>
              </a:lnSpc>
            </a:pPr>
            <a:r>
              <a:rPr lang="en-US" sz="2836" b="true">
                <a:solidFill>
                  <a:srgbClr val="000000"/>
                </a:solidFill>
                <a:latin typeface="DM Sans Bold"/>
                <a:ea typeface="DM Sans Bold"/>
                <a:cs typeface="DM Sans Bold"/>
                <a:sym typeface="DM Sans Bold"/>
              </a:rPr>
              <a:t>Nguyễn Đức Toàn-2001040206 </a:t>
            </a:r>
          </a:p>
          <a:p>
            <a:pPr algn="ctr">
              <a:lnSpc>
                <a:spcPts val="3970"/>
              </a:lnSpc>
            </a:pPr>
            <a:r>
              <a:rPr lang="en-US" sz="2836" b="true">
                <a:solidFill>
                  <a:srgbClr val="000000"/>
                </a:solidFill>
                <a:latin typeface="DM Sans Bold"/>
                <a:ea typeface="DM Sans Bold"/>
                <a:cs typeface="DM Sans Bold"/>
                <a:sym typeface="DM Sans Bold"/>
              </a:rPr>
              <a:t>Vũ Đặng Anh Quân-20010401072</a:t>
            </a:r>
          </a:p>
          <a:p>
            <a:pPr algn="ctr">
              <a:lnSpc>
                <a:spcPts val="397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4740101" y="2927212"/>
            <a:ext cx="4184156" cy="4934514"/>
            <a:chOff x="0" y="0"/>
            <a:chExt cx="1982470" cy="2337993"/>
          </a:xfrm>
        </p:grpSpPr>
        <p:sp>
          <p:nvSpPr>
            <p:cNvPr name="Freeform 4" id="4"/>
            <p:cNvSpPr/>
            <p:nvPr/>
          </p:nvSpPr>
          <p:spPr>
            <a:xfrm flipH="false" flipV="false" rot="0">
              <a:off x="0" y="0"/>
              <a:ext cx="1982470" cy="2337993"/>
            </a:xfrm>
            <a:custGeom>
              <a:avLst/>
              <a:gdLst/>
              <a:ahLst/>
              <a:cxnLst/>
              <a:rect r="r" b="b" t="t" l="l"/>
              <a:pathLst>
                <a:path h="2337993" w="1982470">
                  <a:moveTo>
                    <a:pt x="1858010" y="2337993"/>
                  </a:moveTo>
                  <a:lnTo>
                    <a:pt x="124460" y="2337993"/>
                  </a:lnTo>
                  <a:cubicBezTo>
                    <a:pt x="55880" y="2337993"/>
                    <a:pt x="0" y="2282113"/>
                    <a:pt x="0" y="2213533"/>
                  </a:cubicBezTo>
                  <a:lnTo>
                    <a:pt x="0" y="124460"/>
                  </a:lnTo>
                  <a:cubicBezTo>
                    <a:pt x="0" y="55880"/>
                    <a:pt x="55880" y="0"/>
                    <a:pt x="124460" y="0"/>
                  </a:cubicBezTo>
                  <a:lnTo>
                    <a:pt x="1858010" y="0"/>
                  </a:lnTo>
                  <a:cubicBezTo>
                    <a:pt x="1926590" y="0"/>
                    <a:pt x="1982470" y="55880"/>
                    <a:pt x="1982470" y="124460"/>
                  </a:cubicBezTo>
                  <a:lnTo>
                    <a:pt x="1982470" y="2213533"/>
                  </a:lnTo>
                  <a:cubicBezTo>
                    <a:pt x="1982470" y="2282113"/>
                    <a:pt x="1926590" y="2337993"/>
                    <a:pt x="1858010" y="2337993"/>
                  </a:cubicBezTo>
                  <a:close/>
                </a:path>
              </a:pathLst>
            </a:custGeom>
            <a:solidFill>
              <a:srgbClr val="D8A1A6"/>
            </a:solidFill>
          </p:spPr>
        </p:sp>
      </p:grpSp>
      <p:sp>
        <p:nvSpPr>
          <p:cNvPr name="Freeform 5" id="5"/>
          <p:cNvSpPr/>
          <p:nvPr/>
        </p:nvSpPr>
        <p:spPr>
          <a:xfrm flipH="false" flipV="false" rot="0">
            <a:off x="590860" y="1888582"/>
            <a:ext cx="7204672" cy="3917540"/>
          </a:xfrm>
          <a:custGeom>
            <a:avLst/>
            <a:gdLst/>
            <a:ahLst/>
            <a:cxnLst/>
            <a:rect r="r" b="b" t="t" l="l"/>
            <a:pathLst>
              <a:path h="3917540" w="7204672">
                <a:moveTo>
                  <a:pt x="0" y="0"/>
                </a:moveTo>
                <a:lnTo>
                  <a:pt x="7204671" y="0"/>
                </a:lnTo>
                <a:lnTo>
                  <a:pt x="7204671" y="3917540"/>
                </a:lnTo>
                <a:lnTo>
                  <a:pt x="0" y="3917540"/>
                </a:lnTo>
                <a:lnTo>
                  <a:pt x="0" y="0"/>
                </a:lnTo>
                <a:close/>
              </a:path>
            </a:pathLst>
          </a:custGeom>
          <a:blipFill>
            <a:blip r:embed="rId3"/>
            <a:stretch>
              <a:fillRect l="0" t="0" r="0" b="0"/>
            </a:stretch>
          </a:blipFill>
        </p:spPr>
      </p:sp>
      <p:sp>
        <p:nvSpPr>
          <p:cNvPr name="Freeform 6" id="6"/>
          <p:cNvSpPr/>
          <p:nvPr/>
        </p:nvSpPr>
        <p:spPr>
          <a:xfrm flipH="false" flipV="false" rot="0">
            <a:off x="7994329" y="2485852"/>
            <a:ext cx="6546974" cy="6983439"/>
          </a:xfrm>
          <a:custGeom>
            <a:avLst/>
            <a:gdLst/>
            <a:ahLst/>
            <a:cxnLst/>
            <a:rect r="r" b="b" t="t" l="l"/>
            <a:pathLst>
              <a:path h="6983439" w="6546974">
                <a:moveTo>
                  <a:pt x="0" y="0"/>
                </a:moveTo>
                <a:lnTo>
                  <a:pt x="6546974" y="0"/>
                </a:lnTo>
                <a:lnTo>
                  <a:pt x="6546974" y="6983439"/>
                </a:lnTo>
                <a:lnTo>
                  <a:pt x="0" y="6983439"/>
                </a:lnTo>
                <a:lnTo>
                  <a:pt x="0" y="0"/>
                </a:lnTo>
                <a:close/>
              </a:path>
            </a:pathLst>
          </a:custGeom>
          <a:blipFill>
            <a:blip r:embed="rId4"/>
            <a:stretch>
              <a:fillRect l="0" t="0" r="0" b="0"/>
            </a:stretch>
          </a:blipFill>
        </p:spPr>
      </p:sp>
      <p:sp>
        <p:nvSpPr>
          <p:cNvPr name="Freeform 7" id="7"/>
          <p:cNvSpPr/>
          <p:nvPr/>
        </p:nvSpPr>
        <p:spPr>
          <a:xfrm flipH="false" flipV="false" rot="0">
            <a:off x="590860" y="5977572"/>
            <a:ext cx="7204672" cy="4241122"/>
          </a:xfrm>
          <a:custGeom>
            <a:avLst/>
            <a:gdLst/>
            <a:ahLst/>
            <a:cxnLst/>
            <a:rect r="r" b="b" t="t" l="l"/>
            <a:pathLst>
              <a:path h="4241122" w="7204672">
                <a:moveTo>
                  <a:pt x="0" y="0"/>
                </a:moveTo>
                <a:lnTo>
                  <a:pt x="7204671" y="0"/>
                </a:lnTo>
                <a:lnTo>
                  <a:pt x="7204671" y="4241122"/>
                </a:lnTo>
                <a:lnTo>
                  <a:pt x="0" y="4241122"/>
                </a:lnTo>
                <a:lnTo>
                  <a:pt x="0" y="0"/>
                </a:lnTo>
                <a:close/>
              </a:path>
            </a:pathLst>
          </a:custGeom>
          <a:blipFill>
            <a:blip r:embed="rId5"/>
            <a:stretch>
              <a:fillRect l="0" t="0" r="0" b="0"/>
            </a:stretch>
          </a:blipFill>
        </p:spPr>
      </p:sp>
      <p:sp>
        <p:nvSpPr>
          <p:cNvPr name="TextBox 8" id="8"/>
          <p:cNvSpPr txBox="true"/>
          <p:nvPr/>
        </p:nvSpPr>
        <p:spPr>
          <a:xfrm rot="0">
            <a:off x="2895328" y="539842"/>
            <a:ext cx="13139264"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VIEW</a:t>
            </a:r>
          </a:p>
        </p:txBody>
      </p:sp>
      <p:sp>
        <p:nvSpPr>
          <p:cNvPr name="TextBox 9" id="9"/>
          <p:cNvSpPr txBox="true"/>
          <p:nvPr/>
        </p:nvSpPr>
        <p:spPr>
          <a:xfrm rot="0">
            <a:off x="14935811" y="3170813"/>
            <a:ext cx="3242699" cy="11734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Drawing function</a:t>
            </a:r>
          </a:p>
        </p:txBody>
      </p:sp>
      <p:sp>
        <p:nvSpPr>
          <p:cNvPr name="TextBox 10" id="10"/>
          <p:cNvSpPr txBox="true"/>
          <p:nvPr/>
        </p:nvSpPr>
        <p:spPr>
          <a:xfrm rot="0">
            <a:off x="14935811" y="4325243"/>
            <a:ext cx="3242699" cy="2458720"/>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Custom drawing function that helps to draw events on the table base on the type of repeat, date and time of event: calculate endRow and startRow to display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4738781" y="3349282"/>
            <a:ext cx="4184156" cy="4083402"/>
            <a:chOff x="0" y="0"/>
            <a:chExt cx="1982470" cy="1934732"/>
          </a:xfrm>
        </p:grpSpPr>
        <p:sp>
          <p:nvSpPr>
            <p:cNvPr name="Freeform 4" id="4"/>
            <p:cNvSpPr/>
            <p:nvPr/>
          </p:nvSpPr>
          <p:spPr>
            <a:xfrm flipH="false" flipV="false" rot="0">
              <a:off x="0" y="0"/>
              <a:ext cx="1982470" cy="1934733"/>
            </a:xfrm>
            <a:custGeom>
              <a:avLst/>
              <a:gdLst/>
              <a:ahLst/>
              <a:cxnLst/>
              <a:rect r="r" b="b" t="t" l="l"/>
              <a:pathLst>
                <a:path h="1934733" w="1982470">
                  <a:moveTo>
                    <a:pt x="1858010" y="1934732"/>
                  </a:moveTo>
                  <a:lnTo>
                    <a:pt x="124460" y="1934732"/>
                  </a:lnTo>
                  <a:cubicBezTo>
                    <a:pt x="55880" y="1934732"/>
                    <a:pt x="0" y="1878853"/>
                    <a:pt x="0" y="1810272"/>
                  </a:cubicBezTo>
                  <a:lnTo>
                    <a:pt x="0" y="124460"/>
                  </a:lnTo>
                  <a:cubicBezTo>
                    <a:pt x="0" y="55880"/>
                    <a:pt x="55880" y="0"/>
                    <a:pt x="124460" y="0"/>
                  </a:cubicBezTo>
                  <a:lnTo>
                    <a:pt x="1858010" y="0"/>
                  </a:lnTo>
                  <a:cubicBezTo>
                    <a:pt x="1926590" y="0"/>
                    <a:pt x="1982470" y="55880"/>
                    <a:pt x="1982470" y="124460"/>
                  </a:cubicBezTo>
                  <a:lnTo>
                    <a:pt x="1982470" y="1810273"/>
                  </a:lnTo>
                  <a:cubicBezTo>
                    <a:pt x="1982470" y="1878853"/>
                    <a:pt x="1926590" y="1934733"/>
                    <a:pt x="1858010" y="1934733"/>
                  </a:cubicBezTo>
                  <a:close/>
                </a:path>
              </a:pathLst>
            </a:custGeom>
            <a:solidFill>
              <a:srgbClr val="D8A1A6"/>
            </a:solidFill>
          </p:spPr>
        </p:sp>
      </p:grpSp>
      <p:sp>
        <p:nvSpPr>
          <p:cNvPr name="Freeform 5" id="5"/>
          <p:cNvSpPr/>
          <p:nvPr/>
        </p:nvSpPr>
        <p:spPr>
          <a:xfrm flipH="false" flipV="false" rot="0">
            <a:off x="561677" y="2665785"/>
            <a:ext cx="6692702" cy="5450396"/>
          </a:xfrm>
          <a:custGeom>
            <a:avLst/>
            <a:gdLst/>
            <a:ahLst/>
            <a:cxnLst/>
            <a:rect r="r" b="b" t="t" l="l"/>
            <a:pathLst>
              <a:path h="5450396" w="6692702">
                <a:moveTo>
                  <a:pt x="0" y="0"/>
                </a:moveTo>
                <a:lnTo>
                  <a:pt x="6692702" y="0"/>
                </a:lnTo>
                <a:lnTo>
                  <a:pt x="6692702" y="5450396"/>
                </a:lnTo>
                <a:lnTo>
                  <a:pt x="0" y="5450396"/>
                </a:lnTo>
                <a:lnTo>
                  <a:pt x="0" y="0"/>
                </a:lnTo>
                <a:close/>
              </a:path>
            </a:pathLst>
          </a:custGeom>
          <a:blipFill>
            <a:blip r:embed="rId3"/>
            <a:stretch>
              <a:fillRect l="0" t="0" r="0" b="0"/>
            </a:stretch>
          </a:blipFill>
        </p:spPr>
      </p:sp>
      <p:sp>
        <p:nvSpPr>
          <p:cNvPr name="Freeform 6" id="6"/>
          <p:cNvSpPr/>
          <p:nvPr/>
        </p:nvSpPr>
        <p:spPr>
          <a:xfrm flipH="false" flipV="false" rot="0">
            <a:off x="7692529" y="2672757"/>
            <a:ext cx="6608102" cy="5443424"/>
          </a:xfrm>
          <a:custGeom>
            <a:avLst/>
            <a:gdLst/>
            <a:ahLst/>
            <a:cxnLst/>
            <a:rect r="r" b="b" t="t" l="l"/>
            <a:pathLst>
              <a:path h="5443424" w="6608102">
                <a:moveTo>
                  <a:pt x="0" y="0"/>
                </a:moveTo>
                <a:lnTo>
                  <a:pt x="6608102" y="0"/>
                </a:lnTo>
                <a:lnTo>
                  <a:pt x="6608102" y="5443424"/>
                </a:lnTo>
                <a:lnTo>
                  <a:pt x="0" y="5443424"/>
                </a:lnTo>
                <a:lnTo>
                  <a:pt x="0" y="0"/>
                </a:lnTo>
                <a:close/>
              </a:path>
            </a:pathLst>
          </a:custGeom>
          <a:blipFill>
            <a:blip r:embed="rId4"/>
            <a:stretch>
              <a:fillRect l="0" t="0" r="0" b="0"/>
            </a:stretch>
          </a:blipFill>
        </p:spPr>
      </p:sp>
      <p:sp>
        <p:nvSpPr>
          <p:cNvPr name="TextBox 7" id="7"/>
          <p:cNvSpPr txBox="true"/>
          <p:nvPr/>
        </p:nvSpPr>
        <p:spPr>
          <a:xfrm rot="0">
            <a:off x="3266326" y="535305"/>
            <a:ext cx="13051970"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VIEW</a:t>
            </a:r>
          </a:p>
        </p:txBody>
      </p:sp>
      <p:sp>
        <p:nvSpPr>
          <p:cNvPr name="TextBox 8" id="8"/>
          <p:cNvSpPr txBox="true"/>
          <p:nvPr/>
        </p:nvSpPr>
        <p:spPr>
          <a:xfrm rot="0">
            <a:off x="14934491" y="3592883"/>
            <a:ext cx="3242699" cy="11734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Helper Holiday checker</a:t>
            </a:r>
          </a:p>
        </p:txBody>
      </p:sp>
      <p:sp>
        <p:nvSpPr>
          <p:cNvPr name="TextBox 9" id="9"/>
          <p:cNvSpPr txBox="true"/>
          <p:nvPr/>
        </p:nvSpPr>
        <p:spPr>
          <a:xfrm rot="0">
            <a:off x="15052547" y="4747313"/>
            <a:ext cx="3006586" cy="2106295"/>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Check the current date is the holiday or not. Work with the drawing function to draw the event differently to help user easy to define.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2207268" y="3101799"/>
            <a:ext cx="3950337" cy="4083402"/>
            <a:chOff x="0" y="0"/>
            <a:chExt cx="1871685" cy="1934732"/>
          </a:xfrm>
        </p:grpSpPr>
        <p:sp>
          <p:nvSpPr>
            <p:cNvPr name="Freeform 4" id="4"/>
            <p:cNvSpPr/>
            <p:nvPr/>
          </p:nvSpPr>
          <p:spPr>
            <a:xfrm flipH="false" flipV="false" rot="0">
              <a:off x="0" y="0"/>
              <a:ext cx="1871686" cy="1934733"/>
            </a:xfrm>
            <a:custGeom>
              <a:avLst/>
              <a:gdLst/>
              <a:ahLst/>
              <a:cxnLst/>
              <a:rect r="r" b="b" t="t" l="l"/>
              <a:pathLst>
                <a:path h="1934733" w="1871686">
                  <a:moveTo>
                    <a:pt x="1747225" y="1934732"/>
                  </a:moveTo>
                  <a:lnTo>
                    <a:pt x="124460" y="1934732"/>
                  </a:lnTo>
                  <a:cubicBezTo>
                    <a:pt x="55880" y="1934732"/>
                    <a:pt x="0" y="1878853"/>
                    <a:pt x="0" y="1810272"/>
                  </a:cubicBezTo>
                  <a:lnTo>
                    <a:pt x="0" y="124460"/>
                  </a:lnTo>
                  <a:cubicBezTo>
                    <a:pt x="0" y="55880"/>
                    <a:pt x="55880" y="0"/>
                    <a:pt x="124460" y="0"/>
                  </a:cubicBezTo>
                  <a:lnTo>
                    <a:pt x="1747226" y="0"/>
                  </a:lnTo>
                  <a:cubicBezTo>
                    <a:pt x="1815805" y="0"/>
                    <a:pt x="1871686" y="55880"/>
                    <a:pt x="1871686" y="124460"/>
                  </a:cubicBezTo>
                  <a:lnTo>
                    <a:pt x="1871686" y="1810273"/>
                  </a:lnTo>
                  <a:cubicBezTo>
                    <a:pt x="1871686" y="1878853"/>
                    <a:pt x="1815805" y="1934733"/>
                    <a:pt x="1747226" y="1934733"/>
                  </a:cubicBezTo>
                  <a:close/>
                </a:path>
              </a:pathLst>
            </a:custGeom>
            <a:solidFill>
              <a:srgbClr val="D8A1A6"/>
            </a:solidFill>
          </p:spPr>
        </p:sp>
      </p:grpSp>
      <p:sp>
        <p:nvSpPr>
          <p:cNvPr name="Freeform 5" id="5"/>
          <p:cNvSpPr/>
          <p:nvPr/>
        </p:nvSpPr>
        <p:spPr>
          <a:xfrm flipH="false" flipV="false" rot="0">
            <a:off x="2144390" y="1712595"/>
            <a:ext cx="7641472" cy="6387950"/>
          </a:xfrm>
          <a:custGeom>
            <a:avLst/>
            <a:gdLst/>
            <a:ahLst/>
            <a:cxnLst/>
            <a:rect r="r" b="b" t="t" l="l"/>
            <a:pathLst>
              <a:path h="6387950" w="7641472">
                <a:moveTo>
                  <a:pt x="0" y="0"/>
                </a:moveTo>
                <a:lnTo>
                  <a:pt x="7641472" y="0"/>
                </a:lnTo>
                <a:lnTo>
                  <a:pt x="7641472" y="6387950"/>
                </a:lnTo>
                <a:lnTo>
                  <a:pt x="0" y="6387950"/>
                </a:lnTo>
                <a:lnTo>
                  <a:pt x="0" y="0"/>
                </a:lnTo>
                <a:close/>
              </a:path>
            </a:pathLst>
          </a:custGeom>
          <a:blipFill>
            <a:blip r:embed="rId3"/>
            <a:stretch>
              <a:fillRect l="0" t="0" r="0" b="0"/>
            </a:stretch>
          </a:blipFill>
        </p:spPr>
      </p:sp>
      <p:sp>
        <p:nvSpPr>
          <p:cNvPr name="Freeform 6" id="6"/>
          <p:cNvSpPr/>
          <p:nvPr/>
        </p:nvSpPr>
        <p:spPr>
          <a:xfrm flipH="false" flipV="false" rot="0">
            <a:off x="2147208" y="8100545"/>
            <a:ext cx="7638655" cy="1748249"/>
          </a:xfrm>
          <a:custGeom>
            <a:avLst/>
            <a:gdLst/>
            <a:ahLst/>
            <a:cxnLst/>
            <a:rect r="r" b="b" t="t" l="l"/>
            <a:pathLst>
              <a:path h="1748249" w="7638655">
                <a:moveTo>
                  <a:pt x="0" y="0"/>
                </a:moveTo>
                <a:lnTo>
                  <a:pt x="7638654" y="0"/>
                </a:lnTo>
                <a:lnTo>
                  <a:pt x="7638654" y="1748249"/>
                </a:lnTo>
                <a:lnTo>
                  <a:pt x="0" y="1748249"/>
                </a:lnTo>
                <a:lnTo>
                  <a:pt x="0" y="0"/>
                </a:lnTo>
                <a:close/>
              </a:path>
            </a:pathLst>
          </a:custGeom>
          <a:blipFill>
            <a:blip r:embed="rId4"/>
            <a:stretch>
              <a:fillRect l="0" t="0" r="0" b="0"/>
            </a:stretch>
          </a:blipFill>
        </p:spPr>
      </p:sp>
      <p:sp>
        <p:nvSpPr>
          <p:cNvPr name="TextBox 7" id="7"/>
          <p:cNvSpPr txBox="true"/>
          <p:nvPr/>
        </p:nvSpPr>
        <p:spPr>
          <a:xfrm rot="0">
            <a:off x="3063516" y="411480"/>
            <a:ext cx="1274644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VIEW</a:t>
            </a:r>
          </a:p>
        </p:txBody>
      </p:sp>
      <p:sp>
        <p:nvSpPr>
          <p:cNvPr name="TextBox 8" id="8"/>
          <p:cNvSpPr txBox="true"/>
          <p:nvPr/>
        </p:nvSpPr>
        <p:spPr>
          <a:xfrm rot="0">
            <a:off x="12402977" y="3345400"/>
            <a:ext cx="3242699" cy="11734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Function to change week </a:t>
            </a:r>
          </a:p>
        </p:txBody>
      </p:sp>
      <p:sp>
        <p:nvSpPr>
          <p:cNvPr name="TextBox 9" id="9"/>
          <p:cNvSpPr txBox="true"/>
          <p:nvPr/>
        </p:nvSpPr>
        <p:spPr>
          <a:xfrm rot="0">
            <a:off x="12402977" y="4619698"/>
            <a:ext cx="3406982" cy="1753870"/>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By changing the week and load new data from database and also auto scroll to the earlier event to make UI friendly for user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285063" y="3788856"/>
            <a:ext cx="5527201" cy="5129440"/>
            <a:chOff x="0" y="0"/>
            <a:chExt cx="1871685" cy="1736991"/>
          </a:xfrm>
        </p:grpSpPr>
        <p:sp>
          <p:nvSpPr>
            <p:cNvPr name="Freeform 4" id="4"/>
            <p:cNvSpPr/>
            <p:nvPr/>
          </p:nvSpPr>
          <p:spPr>
            <a:xfrm flipH="false" flipV="false" rot="0">
              <a:off x="0" y="0"/>
              <a:ext cx="1871686" cy="1736991"/>
            </a:xfrm>
            <a:custGeom>
              <a:avLst/>
              <a:gdLst/>
              <a:ahLst/>
              <a:cxnLst/>
              <a:rect r="r" b="b" t="t" l="l"/>
              <a:pathLst>
                <a:path h="1736991" w="1871686">
                  <a:moveTo>
                    <a:pt x="1747225" y="1736991"/>
                  </a:moveTo>
                  <a:lnTo>
                    <a:pt x="124460" y="1736991"/>
                  </a:lnTo>
                  <a:cubicBezTo>
                    <a:pt x="55880" y="1736991"/>
                    <a:pt x="0" y="1681111"/>
                    <a:pt x="0" y="1612531"/>
                  </a:cubicBezTo>
                  <a:lnTo>
                    <a:pt x="0" y="124460"/>
                  </a:lnTo>
                  <a:cubicBezTo>
                    <a:pt x="0" y="55880"/>
                    <a:pt x="55880" y="0"/>
                    <a:pt x="124460" y="0"/>
                  </a:cubicBezTo>
                  <a:lnTo>
                    <a:pt x="1747226" y="0"/>
                  </a:lnTo>
                  <a:cubicBezTo>
                    <a:pt x="1815805" y="0"/>
                    <a:pt x="1871686" y="55880"/>
                    <a:pt x="1871686" y="124460"/>
                  </a:cubicBezTo>
                  <a:lnTo>
                    <a:pt x="1871686" y="1612531"/>
                  </a:lnTo>
                  <a:cubicBezTo>
                    <a:pt x="1871686" y="1681111"/>
                    <a:pt x="1815805" y="1736991"/>
                    <a:pt x="1747226" y="1736991"/>
                  </a:cubicBezTo>
                  <a:close/>
                </a:path>
              </a:pathLst>
            </a:custGeom>
            <a:solidFill>
              <a:srgbClr val="D8A1A6"/>
            </a:solidFill>
          </p:spPr>
        </p:sp>
      </p:grpSp>
      <p:sp>
        <p:nvSpPr>
          <p:cNvPr name="Freeform 5" id="5"/>
          <p:cNvSpPr/>
          <p:nvPr/>
        </p:nvSpPr>
        <p:spPr>
          <a:xfrm flipH="false" flipV="false" rot="0">
            <a:off x="1452626" y="1877464"/>
            <a:ext cx="7957775" cy="7380836"/>
          </a:xfrm>
          <a:custGeom>
            <a:avLst/>
            <a:gdLst/>
            <a:ahLst/>
            <a:cxnLst/>
            <a:rect r="r" b="b" t="t" l="l"/>
            <a:pathLst>
              <a:path h="7380836" w="7957775">
                <a:moveTo>
                  <a:pt x="0" y="0"/>
                </a:moveTo>
                <a:lnTo>
                  <a:pt x="7957775" y="0"/>
                </a:lnTo>
                <a:lnTo>
                  <a:pt x="7957775" y="7380836"/>
                </a:lnTo>
                <a:lnTo>
                  <a:pt x="0" y="7380836"/>
                </a:lnTo>
                <a:lnTo>
                  <a:pt x="0" y="0"/>
                </a:lnTo>
                <a:close/>
              </a:path>
            </a:pathLst>
          </a:custGeom>
          <a:blipFill>
            <a:blip r:embed="rId3"/>
            <a:stretch>
              <a:fillRect l="0" t="0" r="0" b="0"/>
            </a:stretch>
          </a:blipFill>
        </p:spPr>
      </p:sp>
      <p:sp>
        <p:nvSpPr>
          <p:cNvPr name="Freeform 6" id="6"/>
          <p:cNvSpPr/>
          <p:nvPr/>
        </p:nvSpPr>
        <p:spPr>
          <a:xfrm flipH="false" flipV="false" rot="0">
            <a:off x="10226292" y="2298689"/>
            <a:ext cx="7644742" cy="904074"/>
          </a:xfrm>
          <a:custGeom>
            <a:avLst/>
            <a:gdLst/>
            <a:ahLst/>
            <a:cxnLst/>
            <a:rect r="r" b="b" t="t" l="l"/>
            <a:pathLst>
              <a:path h="904074" w="7644742">
                <a:moveTo>
                  <a:pt x="0" y="0"/>
                </a:moveTo>
                <a:lnTo>
                  <a:pt x="7644743" y="0"/>
                </a:lnTo>
                <a:lnTo>
                  <a:pt x="7644743" y="904074"/>
                </a:lnTo>
                <a:lnTo>
                  <a:pt x="0" y="904074"/>
                </a:lnTo>
                <a:lnTo>
                  <a:pt x="0" y="0"/>
                </a:lnTo>
                <a:close/>
              </a:path>
            </a:pathLst>
          </a:custGeom>
          <a:blipFill>
            <a:blip r:embed="rId4"/>
            <a:stretch>
              <a:fillRect l="0" t="0" r="0" b="0"/>
            </a:stretch>
          </a:blipFill>
        </p:spPr>
      </p:sp>
      <p:sp>
        <p:nvSpPr>
          <p:cNvPr name="TextBox 7" id="7"/>
          <p:cNvSpPr txBox="true"/>
          <p:nvPr/>
        </p:nvSpPr>
        <p:spPr>
          <a:xfrm rot="0">
            <a:off x="2860954" y="535305"/>
            <a:ext cx="13098895"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VIEW</a:t>
            </a:r>
          </a:p>
        </p:txBody>
      </p:sp>
      <p:sp>
        <p:nvSpPr>
          <p:cNvPr name="TextBox 8" id="8"/>
          <p:cNvSpPr txBox="true"/>
          <p:nvPr/>
        </p:nvSpPr>
        <p:spPr>
          <a:xfrm rot="0">
            <a:off x="11620502" y="4112086"/>
            <a:ext cx="4856323" cy="11734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Weekly Selection Functionality</a:t>
            </a:r>
          </a:p>
        </p:txBody>
      </p:sp>
      <p:sp>
        <p:nvSpPr>
          <p:cNvPr name="TextBox 9" id="9"/>
          <p:cNvSpPr txBox="true"/>
          <p:nvPr/>
        </p:nvSpPr>
        <p:spPr>
          <a:xfrm rot="0">
            <a:off x="11620502" y="5590223"/>
            <a:ext cx="4856323" cy="2811145"/>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The code automates week selection by generating week ranges for a given year, formatting them as "Week X: start to end," and using LocalDate for accurate date handling. It then identifies and selects the current week in the dropdown, ensuring a seamless and user-friendly experience.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732099" y="3166929"/>
            <a:ext cx="5527201" cy="5129440"/>
            <a:chOff x="0" y="0"/>
            <a:chExt cx="1871685" cy="1736991"/>
          </a:xfrm>
        </p:grpSpPr>
        <p:sp>
          <p:nvSpPr>
            <p:cNvPr name="Freeform 4" id="4"/>
            <p:cNvSpPr/>
            <p:nvPr/>
          </p:nvSpPr>
          <p:spPr>
            <a:xfrm flipH="false" flipV="false" rot="0">
              <a:off x="0" y="0"/>
              <a:ext cx="1871686" cy="1736991"/>
            </a:xfrm>
            <a:custGeom>
              <a:avLst/>
              <a:gdLst/>
              <a:ahLst/>
              <a:cxnLst/>
              <a:rect r="r" b="b" t="t" l="l"/>
              <a:pathLst>
                <a:path h="1736991" w="1871686">
                  <a:moveTo>
                    <a:pt x="1747225" y="1736991"/>
                  </a:moveTo>
                  <a:lnTo>
                    <a:pt x="124460" y="1736991"/>
                  </a:lnTo>
                  <a:cubicBezTo>
                    <a:pt x="55880" y="1736991"/>
                    <a:pt x="0" y="1681111"/>
                    <a:pt x="0" y="1612531"/>
                  </a:cubicBezTo>
                  <a:lnTo>
                    <a:pt x="0" y="124460"/>
                  </a:lnTo>
                  <a:cubicBezTo>
                    <a:pt x="0" y="55880"/>
                    <a:pt x="55880" y="0"/>
                    <a:pt x="124460" y="0"/>
                  </a:cubicBezTo>
                  <a:lnTo>
                    <a:pt x="1747226" y="0"/>
                  </a:lnTo>
                  <a:cubicBezTo>
                    <a:pt x="1815805" y="0"/>
                    <a:pt x="1871686" y="55880"/>
                    <a:pt x="1871686" y="124460"/>
                  </a:cubicBezTo>
                  <a:lnTo>
                    <a:pt x="1871686" y="1612531"/>
                  </a:lnTo>
                  <a:cubicBezTo>
                    <a:pt x="1871686" y="1681111"/>
                    <a:pt x="1815805" y="1736991"/>
                    <a:pt x="1747226" y="1736991"/>
                  </a:cubicBezTo>
                  <a:close/>
                </a:path>
              </a:pathLst>
            </a:custGeom>
            <a:solidFill>
              <a:srgbClr val="D8A1A6"/>
            </a:solidFill>
          </p:spPr>
        </p:sp>
      </p:grpSp>
      <p:sp>
        <p:nvSpPr>
          <p:cNvPr name="Freeform 5" id="5"/>
          <p:cNvSpPr/>
          <p:nvPr/>
        </p:nvSpPr>
        <p:spPr>
          <a:xfrm flipH="false" flipV="false" rot="0">
            <a:off x="2272401" y="1712595"/>
            <a:ext cx="7887914" cy="2908668"/>
          </a:xfrm>
          <a:custGeom>
            <a:avLst/>
            <a:gdLst/>
            <a:ahLst/>
            <a:cxnLst/>
            <a:rect r="r" b="b" t="t" l="l"/>
            <a:pathLst>
              <a:path h="2908668" w="7887914">
                <a:moveTo>
                  <a:pt x="0" y="0"/>
                </a:moveTo>
                <a:lnTo>
                  <a:pt x="7887914" y="0"/>
                </a:lnTo>
                <a:lnTo>
                  <a:pt x="7887914" y="2908668"/>
                </a:lnTo>
                <a:lnTo>
                  <a:pt x="0" y="2908668"/>
                </a:lnTo>
                <a:lnTo>
                  <a:pt x="0" y="0"/>
                </a:lnTo>
                <a:close/>
              </a:path>
            </a:pathLst>
          </a:custGeom>
          <a:blipFill>
            <a:blip r:embed="rId3"/>
            <a:stretch>
              <a:fillRect l="0" t="0" r="0" b="0"/>
            </a:stretch>
          </a:blipFill>
        </p:spPr>
      </p:sp>
      <p:sp>
        <p:nvSpPr>
          <p:cNvPr name="Freeform 6" id="6"/>
          <p:cNvSpPr/>
          <p:nvPr/>
        </p:nvSpPr>
        <p:spPr>
          <a:xfrm flipH="false" flipV="false" rot="0">
            <a:off x="2272401" y="4621263"/>
            <a:ext cx="7887914" cy="5373641"/>
          </a:xfrm>
          <a:custGeom>
            <a:avLst/>
            <a:gdLst/>
            <a:ahLst/>
            <a:cxnLst/>
            <a:rect r="r" b="b" t="t" l="l"/>
            <a:pathLst>
              <a:path h="5373641" w="7887914">
                <a:moveTo>
                  <a:pt x="0" y="0"/>
                </a:moveTo>
                <a:lnTo>
                  <a:pt x="7887914" y="0"/>
                </a:lnTo>
                <a:lnTo>
                  <a:pt x="7887914" y="5373641"/>
                </a:lnTo>
                <a:lnTo>
                  <a:pt x="0" y="5373641"/>
                </a:lnTo>
                <a:lnTo>
                  <a:pt x="0" y="0"/>
                </a:lnTo>
                <a:close/>
              </a:path>
            </a:pathLst>
          </a:custGeom>
          <a:blipFill>
            <a:blip r:embed="rId4"/>
            <a:stretch>
              <a:fillRect l="0" t="0" r="0" b="0"/>
            </a:stretch>
          </a:blipFill>
        </p:spPr>
      </p:sp>
      <p:sp>
        <p:nvSpPr>
          <p:cNvPr name="TextBox 7" id="7"/>
          <p:cNvSpPr txBox="true"/>
          <p:nvPr/>
        </p:nvSpPr>
        <p:spPr>
          <a:xfrm rot="0">
            <a:off x="3026268" y="360718"/>
            <a:ext cx="13008324"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VIEW</a:t>
            </a:r>
          </a:p>
        </p:txBody>
      </p:sp>
      <p:sp>
        <p:nvSpPr>
          <p:cNvPr name="TextBox 8" id="8"/>
          <p:cNvSpPr txBox="true"/>
          <p:nvPr/>
        </p:nvSpPr>
        <p:spPr>
          <a:xfrm rot="0">
            <a:off x="12067538" y="3494708"/>
            <a:ext cx="4856323" cy="58293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Setup Scrollable Table</a:t>
            </a:r>
          </a:p>
        </p:txBody>
      </p:sp>
      <p:sp>
        <p:nvSpPr>
          <p:cNvPr name="TextBox 9" id="9"/>
          <p:cNvSpPr txBox="true"/>
          <p:nvPr/>
        </p:nvSpPr>
        <p:spPr>
          <a:xfrm rot="0">
            <a:off x="12067538" y="4387989"/>
            <a:ext cx="4856323" cy="3163570"/>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The setupTable method creates a styled weekly schedule table with time slots and days of the week. It customizes fonts, colors, and grid settings, highlights headers and the first column, and wraps the table in a JScrollPane for easy navigation, ensuring a clear and user-friendly interface.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564886" y="1716964"/>
            <a:ext cx="4184156" cy="4148872"/>
            <a:chOff x="0" y="0"/>
            <a:chExt cx="1982470" cy="1965752"/>
          </a:xfrm>
        </p:grpSpPr>
        <p:sp>
          <p:nvSpPr>
            <p:cNvPr name="Freeform 4" id="4"/>
            <p:cNvSpPr/>
            <p:nvPr/>
          </p:nvSpPr>
          <p:spPr>
            <a:xfrm flipH="false" flipV="false" rot="0">
              <a:off x="0" y="0"/>
              <a:ext cx="1982470" cy="1965753"/>
            </a:xfrm>
            <a:custGeom>
              <a:avLst/>
              <a:gdLst/>
              <a:ahLst/>
              <a:cxnLst/>
              <a:rect r="r" b="b" t="t" l="l"/>
              <a:pathLst>
                <a:path h="1965753" w="1982470">
                  <a:moveTo>
                    <a:pt x="1858010" y="1965752"/>
                  </a:moveTo>
                  <a:lnTo>
                    <a:pt x="124460" y="1965752"/>
                  </a:lnTo>
                  <a:cubicBezTo>
                    <a:pt x="55880" y="1965752"/>
                    <a:pt x="0" y="1909873"/>
                    <a:pt x="0" y="1841292"/>
                  </a:cubicBezTo>
                  <a:lnTo>
                    <a:pt x="0" y="124460"/>
                  </a:lnTo>
                  <a:cubicBezTo>
                    <a:pt x="0" y="55880"/>
                    <a:pt x="55880" y="0"/>
                    <a:pt x="124460" y="0"/>
                  </a:cubicBezTo>
                  <a:lnTo>
                    <a:pt x="1858010" y="0"/>
                  </a:lnTo>
                  <a:cubicBezTo>
                    <a:pt x="1926590" y="0"/>
                    <a:pt x="1982470" y="55880"/>
                    <a:pt x="1982470" y="124460"/>
                  </a:cubicBezTo>
                  <a:lnTo>
                    <a:pt x="1982470" y="1841293"/>
                  </a:lnTo>
                  <a:cubicBezTo>
                    <a:pt x="1982470" y="1909873"/>
                    <a:pt x="1926590" y="1965753"/>
                    <a:pt x="1858010" y="1965753"/>
                  </a:cubicBezTo>
                  <a:close/>
                </a:path>
              </a:pathLst>
            </a:custGeom>
            <a:solidFill>
              <a:srgbClr val="D8A1A6"/>
            </a:solidFill>
          </p:spPr>
        </p:sp>
      </p:grpSp>
      <p:sp>
        <p:nvSpPr>
          <p:cNvPr name="Freeform 5" id="5"/>
          <p:cNvSpPr/>
          <p:nvPr/>
        </p:nvSpPr>
        <p:spPr>
          <a:xfrm flipH="false" flipV="false" rot="0">
            <a:off x="10054628" y="6522584"/>
            <a:ext cx="7204672" cy="3341166"/>
          </a:xfrm>
          <a:custGeom>
            <a:avLst/>
            <a:gdLst/>
            <a:ahLst/>
            <a:cxnLst/>
            <a:rect r="r" b="b" t="t" l="l"/>
            <a:pathLst>
              <a:path h="3341166" w="7204672">
                <a:moveTo>
                  <a:pt x="0" y="0"/>
                </a:moveTo>
                <a:lnTo>
                  <a:pt x="7204672" y="0"/>
                </a:lnTo>
                <a:lnTo>
                  <a:pt x="7204672" y="3341167"/>
                </a:lnTo>
                <a:lnTo>
                  <a:pt x="0" y="3341167"/>
                </a:lnTo>
                <a:lnTo>
                  <a:pt x="0" y="0"/>
                </a:lnTo>
                <a:close/>
              </a:path>
            </a:pathLst>
          </a:custGeom>
          <a:blipFill>
            <a:blip r:embed="rId3"/>
            <a:stretch>
              <a:fillRect l="0" t="0" r="0" b="0"/>
            </a:stretch>
          </a:blipFill>
        </p:spPr>
      </p:sp>
      <p:sp>
        <p:nvSpPr>
          <p:cNvPr name="Freeform 6" id="6"/>
          <p:cNvSpPr/>
          <p:nvPr/>
        </p:nvSpPr>
        <p:spPr>
          <a:xfrm flipH="false" flipV="false" rot="0">
            <a:off x="438636" y="346412"/>
            <a:ext cx="8034931" cy="5955893"/>
          </a:xfrm>
          <a:custGeom>
            <a:avLst/>
            <a:gdLst/>
            <a:ahLst/>
            <a:cxnLst/>
            <a:rect r="r" b="b" t="t" l="l"/>
            <a:pathLst>
              <a:path h="5955893" w="8034931">
                <a:moveTo>
                  <a:pt x="0" y="0"/>
                </a:moveTo>
                <a:lnTo>
                  <a:pt x="8034931" y="0"/>
                </a:lnTo>
                <a:lnTo>
                  <a:pt x="8034931" y="5955892"/>
                </a:lnTo>
                <a:lnTo>
                  <a:pt x="0" y="5955892"/>
                </a:lnTo>
                <a:lnTo>
                  <a:pt x="0" y="0"/>
                </a:lnTo>
                <a:close/>
              </a:path>
            </a:pathLst>
          </a:custGeom>
          <a:blipFill>
            <a:blip r:embed="rId4"/>
            <a:stretch>
              <a:fillRect l="0" t="0" r="0" b="0"/>
            </a:stretch>
          </a:blipFill>
        </p:spPr>
      </p:sp>
      <p:sp>
        <p:nvSpPr>
          <p:cNvPr name="Freeform 7" id="7"/>
          <p:cNvSpPr/>
          <p:nvPr/>
        </p:nvSpPr>
        <p:spPr>
          <a:xfrm flipH="false" flipV="false" rot="0">
            <a:off x="438636" y="6302304"/>
            <a:ext cx="8034931" cy="3917029"/>
          </a:xfrm>
          <a:custGeom>
            <a:avLst/>
            <a:gdLst/>
            <a:ahLst/>
            <a:cxnLst/>
            <a:rect r="r" b="b" t="t" l="l"/>
            <a:pathLst>
              <a:path h="3917029" w="8034931">
                <a:moveTo>
                  <a:pt x="0" y="0"/>
                </a:moveTo>
                <a:lnTo>
                  <a:pt x="8034931" y="0"/>
                </a:lnTo>
                <a:lnTo>
                  <a:pt x="8034931" y="3917029"/>
                </a:lnTo>
                <a:lnTo>
                  <a:pt x="0" y="3917029"/>
                </a:lnTo>
                <a:lnTo>
                  <a:pt x="0" y="0"/>
                </a:lnTo>
                <a:close/>
              </a:path>
            </a:pathLst>
          </a:custGeom>
          <a:blipFill>
            <a:blip r:embed="rId5"/>
            <a:stretch>
              <a:fillRect l="0" t="0" r="0" b="0"/>
            </a:stretch>
          </a:blipFill>
        </p:spPr>
      </p:sp>
      <p:sp>
        <p:nvSpPr>
          <p:cNvPr name="TextBox 8" id="8"/>
          <p:cNvSpPr txBox="true"/>
          <p:nvPr/>
        </p:nvSpPr>
        <p:spPr>
          <a:xfrm rot="0">
            <a:off x="9144000" y="190500"/>
            <a:ext cx="9276524"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a:t>
            </a:r>
          </a:p>
        </p:txBody>
      </p:sp>
      <p:sp>
        <p:nvSpPr>
          <p:cNvPr name="TextBox 9" id="9"/>
          <p:cNvSpPr txBox="true"/>
          <p:nvPr/>
        </p:nvSpPr>
        <p:spPr>
          <a:xfrm rot="0">
            <a:off x="11980802" y="1882775"/>
            <a:ext cx="3242699" cy="11734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Handle click on event</a:t>
            </a:r>
          </a:p>
        </p:txBody>
      </p:sp>
      <p:sp>
        <p:nvSpPr>
          <p:cNvPr name="TextBox 10" id="10"/>
          <p:cNvSpPr txBox="true"/>
          <p:nvPr/>
        </p:nvSpPr>
        <p:spPr>
          <a:xfrm rot="0">
            <a:off x="11760596" y="3037205"/>
            <a:ext cx="3683111" cy="2106295"/>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By calculate the pointing of user to the cell of table, and check the events list of week and check on which event was point to and display the detail of the event.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4454522" y="3418238"/>
            <a:ext cx="4184156" cy="3450524"/>
            <a:chOff x="0" y="0"/>
            <a:chExt cx="1982470" cy="1634872"/>
          </a:xfrm>
        </p:grpSpPr>
        <p:sp>
          <p:nvSpPr>
            <p:cNvPr name="Freeform 4" id="4"/>
            <p:cNvSpPr/>
            <p:nvPr/>
          </p:nvSpPr>
          <p:spPr>
            <a:xfrm flipH="false" flipV="false" rot="0">
              <a:off x="0" y="0"/>
              <a:ext cx="1982470" cy="1634872"/>
            </a:xfrm>
            <a:custGeom>
              <a:avLst/>
              <a:gdLst/>
              <a:ahLst/>
              <a:cxnLst/>
              <a:rect r="r" b="b" t="t" l="l"/>
              <a:pathLst>
                <a:path h="1634872" w="1982470">
                  <a:moveTo>
                    <a:pt x="1858010" y="1634872"/>
                  </a:moveTo>
                  <a:lnTo>
                    <a:pt x="124460" y="1634872"/>
                  </a:lnTo>
                  <a:cubicBezTo>
                    <a:pt x="55880" y="1634872"/>
                    <a:pt x="0" y="1578992"/>
                    <a:pt x="0" y="1510412"/>
                  </a:cubicBezTo>
                  <a:lnTo>
                    <a:pt x="0" y="124460"/>
                  </a:lnTo>
                  <a:cubicBezTo>
                    <a:pt x="0" y="55880"/>
                    <a:pt x="55880" y="0"/>
                    <a:pt x="124460" y="0"/>
                  </a:cubicBezTo>
                  <a:lnTo>
                    <a:pt x="1858010" y="0"/>
                  </a:lnTo>
                  <a:cubicBezTo>
                    <a:pt x="1926590" y="0"/>
                    <a:pt x="1982470" y="55880"/>
                    <a:pt x="1982470" y="124460"/>
                  </a:cubicBezTo>
                  <a:lnTo>
                    <a:pt x="1982470" y="1510412"/>
                  </a:lnTo>
                  <a:cubicBezTo>
                    <a:pt x="1982470" y="1578992"/>
                    <a:pt x="1926590" y="1634872"/>
                    <a:pt x="1858010" y="1634872"/>
                  </a:cubicBezTo>
                  <a:close/>
                </a:path>
              </a:pathLst>
            </a:custGeom>
            <a:solidFill>
              <a:srgbClr val="D8A1A6"/>
            </a:solidFill>
          </p:spPr>
        </p:sp>
      </p:grpSp>
      <p:sp>
        <p:nvSpPr>
          <p:cNvPr name="Freeform 5" id="5"/>
          <p:cNvSpPr/>
          <p:nvPr/>
        </p:nvSpPr>
        <p:spPr>
          <a:xfrm flipH="false" flipV="false" rot="0">
            <a:off x="458624" y="2462055"/>
            <a:ext cx="8554102" cy="5829866"/>
          </a:xfrm>
          <a:custGeom>
            <a:avLst/>
            <a:gdLst/>
            <a:ahLst/>
            <a:cxnLst/>
            <a:rect r="r" b="b" t="t" l="l"/>
            <a:pathLst>
              <a:path h="5829866" w="8554102">
                <a:moveTo>
                  <a:pt x="0" y="0"/>
                </a:moveTo>
                <a:lnTo>
                  <a:pt x="8554102" y="0"/>
                </a:lnTo>
                <a:lnTo>
                  <a:pt x="8554102" y="5829866"/>
                </a:lnTo>
                <a:lnTo>
                  <a:pt x="0" y="5829866"/>
                </a:lnTo>
                <a:lnTo>
                  <a:pt x="0" y="0"/>
                </a:lnTo>
                <a:close/>
              </a:path>
            </a:pathLst>
          </a:custGeom>
          <a:blipFill>
            <a:blip r:embed="rId3"/>
            <a:stretch>
              <a:fillRect l="0" t="0" r="0" b="0"/>
            </a:stretch>
          </a:blipFill>
        </p:spPr>
      </p:sp>
      <p:sp>
        <p:nvSpPr>
          <p:cNvPr name="TextBox 6" id="6"/>
          <p:cNvSpPr txBox="true"/>
          <p:nvPr/>
        </p:nvSpPr>
        <p:spPr>
          <a:xfrm rot="0">
            <a:off x="3110494" y="796736"/>
            <a:ext cx="13161087"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VIEW</a:t>
            </a:r>
          </a:p>
        </p:txBody>
      </p:sp>
      <p:sp>
        <p:nvSpPr>
          <p:cNvPr name="TextBox 7" id="7"/>
          <p:cNvSpPr txBox="true"/>
          <p:nvPr/>
        </p:nvSpPr>
        <p:spPr>
          <a:xfrm rot="0">
            <a:off x="14650232" y="3661840"/>
            <a:ext cx="3242699" cy="176403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Event Detail Frame Constructor</a:t>
            </a:r>
          </a:p>
        </p:txBody>
      </p:sp>
      <p:sp>
        <p:nvSpPr>
          <p:cNvPr name="TextBox 8" id="8"/>
          <p:cNvSpPr txBox="true"/>
          <p:nvPr/>
        </p:nvSpPr>
        <p:spPr>
          <a:xfrm rot="0">
            <a:off x="15099489" y="5406820"/>
            <a:ext cx="2344184" cy="1049020"/>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The constructor to make export detail of event to user</a:t>
            </a:r>
          </a:p>
        </p:txBody>
      </p:sp>
      <p:sp>
        <p:nvSpPr>
          <p:cNvPr name="Freeform 9" id="9"/>
          <p:cNvSpPr/>
          <p:nvPr/>
        </p:nvSpPr>
        <p:spPr>
          <a:xfrm flipH="false" flipV="false" rot="0">
            <a:off x="9271610" y="2942900"/>
            <a:ext cx="4925737" cy="4401199"/>
          </a:xfrm>
          <a:custGeom>
            <a:avLst/>
            <a:gdLst/>
            <a:ahLst/>
            <a:cxnLst/>
            <a:rect r="r" b="b" t="t" l="l"/>
            <a:pathLst>
              <a:path h="4401199" w="4925737">
                <a:moveTo>
                  <a:pt x="0" y="0"/>
                </a:moveTo>
                <a:lnTo>
                  <a:pt x="4925737" y="0"/>
                </a:lnTo>
                <a:lnTo>
                  <a:pt x="4925737" y="4401200"/>
                </a:lnTo>
                <a:lnTo>
                  <a:pt x="0" y="4401200"/>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4457146" y="3287298"/>
            <a:ext cx="4184156" cy="3712405"/>
            <a:chOff x="0" y="0"/>
            <a:chExt cx="1982470" cy="1758952"/>
          </a:xfrm>
        </p:grpSpPr>
        <p:sp>
          <p:nvSpPr>
            <p:cNvPr name="Freeform 4" id="4"/>
            <p:cNvSpPr/>
            <p:nvPr/>
          </p:nvSpPr>
          <p:spPr>
            <a:xfrm flipH="false" flipV="false" rot="0">
              <a:off x="0" y="0"/>
              <a:ext cx="1982470" cy="1758953"/>
            </a:xfrm>
            <a:custGeom>
              <a:avLst/>
              <a:gdLst/>
              <a:ahLst/>
              <a:cxnLst/>
              <a:rect r="r" b="b" t="t" l="l"/>
              <a:pathLst>
                <a:path h="1758953" w="1982470">
                  <a:moveTo>
                    <a:pt x="1858010" y="1758952"/>
                  </a:moveTo>
                  <a:lnTo>
                    <a:pt x="124460" y="1758952"/>
                  </a:lnTo>
                  <a:cubicBezTo>
                    <a:pt x="55880" y="1758952"/>
                    <a:pt x="0" y="1703072"/>
                    <a:pt x="0" y="1634492"/>
                  </a:cubicBezTo>
                  <a:lnTo>
                    <a:pt x="0" y="124460"/>
                  </a:lnTo>
                  <a:cubicBezTo>
                    <a:pt x="0" y="55880"/>
                    <a:pt x="55880" y="0"/>
                    <a:pt x="124460" y="0"/>
                  </a:cubicBezTo>
                  <a:lnTo>
                    <a:pt x="1858010" y="0"/>
                  </a:lnTo>
                  <a:cubicBezTo>
                    <a:pt x="1926590" y="0"/>
                    <a:pt x="1982470" y="55880"/>
                    <a:pt x="1982470" y="124460"/>
                  </a:cubicBezTo>
                  <a:lnTo>
                    <a:pt x="1982470" y="1634492"/>
                  </a:lnTo>
                  <a:cubicBezTo>
                    <a:pt x="1982470" y="1703072"/>
                    <a:pt x="1926590" y="1758953"/>
                    <a:pt x="1858010" y="1758953"/>
                  </a:cubicBezTo>
                  <a:close/>
                </a:path>
              </a:pathLst>
            </a:custGeom>
            <a:solidFill>
              <a:srgbClr val="D8A1A6"/>
            </a:solidFill>
          </p:spPr>
        </p:sp>
      </p:grpSp>
      <p:sp>
        <p:nvSpPr>
          <p:cNvPr name="Freeform 5" id="5"/>
          <p:cNvSpPr/>
          <p:nvPr/>
        </p:nvSpPr>
        <p:spPr>
          <a:xfrm flipH="false" flipV="false" rot="0">
            <a:off x="835265" y="2084734"/>
            <a:ext cx="6026496" cy="6117531"/>
          </a:xfrm>
          <a:custGeom>
            <a:avLst/>
            <a:gdLst/>
            <a:ahLst/>
            <a:cxnLst/>
            <a:rect r="r" b="b" t="t" l="l"/>
            <a:pathLst>
              <a:path h="6117531" w="6026496">
                <a:moveTo>
                  <a:pt x="0" y="0"/>
                </a:moveTo>
                <a:lnTo>
                  <a:pt x="6026496" y="0"/>
                </a:lnTo>
                <a:lnTo>
                  <a:pt x="6026496" y="6117532"/>
                </a:lnTo>
                <a:lnTo>
                  <a:pt x="0" y="6117532"/>
                </a:lnTo>
                <a:lnTo>
                  <a:pt x="0" y="0"/>
                </a:lnTo>
                <a:close/>
              </a:path>
            </a:pathLst>
          </a:custGeom>
          <a:blipFill>
            <a:blip r:embed="rId3"/>
            <a:stretch>
              <a:fillRect l="0" t="0" r="0" b="0"/>
            </a:stretch>
          </a:blipFill>
        </p:spPr>
      </p:sp>
      <p:sp>
        <p:nvSpPr>
          <p:cNvPr name="Freeform 6" id="6"/>
          <p:cNvSpPr/>
          <p:nvPr/>
        </p:nvSpPr>
        <p:spPr>
          <a:xfrm flipH="false" flipV="false" rot="0">
            <a:off x="7421112" y="2227453"/>
            <a:ext cx="6474060" cy="5832094"/>
          </a:xfrm>
          <a:custGeom>
            <a:avLst/>
            <a:gdLst/>
            <a:ahLst/>
            <a:cxnLst/>
            <a:rect r="r" b="b" t="t" l="l"/>
            <a:pathLst>
              <a:path h="5832094" w="6474060">
                <a:moveTo>
                  <a:pt x="0" y="0"/>
                </a:moveTo>
                <a:lnTo>
                  <a:pt x="6474059" y="0"/>
                </a:lnTo>
                <a:lnTo>
                  <a:pt x="6474059" y="5832094"/>
                </a:lnTo>
                <a:lnTo>
                  <a:pt x="0" y="5832094"/>
                </a:lnTo>
                <a:lnTo>
                  <a:pt x="0" y="0"/>
                </a:lnTo>
                <a:close/>
              </a:path>
            </a:pathLst>
          </a:custGeom>
          <a:blipFill>
            <a:blip r:embed="rId4"/>
            <a:stretch>
              <a:fillRect l="0" t="0" r="0" b="0"/>
            </a:stretch>
          </a:blipFill>
        </p:spPr>
      </p:sp>
      <p:sp>
        <p:nvSpPr>
          <p:cNvPr name="TextBox 7" id="7"/>
          <p:cNvSpPr txBox="true"/>
          <p:nvPr/>
        </p:nvSpPr>
        <p:spPr>
          <a:xfrm rot="0">
            <a:off x="4505738" y="687619"/>
            <a:ext cx="9276524"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a:t>
            </a:r>
          </a:p>
        </p:txBody>
      </p:sp>
      <p:sp>
        <p:nvSpPr>
          <p:cNvPr name="TextBox 8" id="8"/>
          <p:cNvSpPr txBox="true"/>
          <p:nvPr/>
        </p:nvSpPr>
        <p:spPr>
          <a:xfrm rot="0">
            <a:off x="14652856" y="3530899"/>
            <a:ext cx="3242699" cy="176403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Function to Toggle Edit and Bind Data</a:t>
            </a:r>
          </a:p>
        </p:txBody>
      </p:sp>
      <p:sp>
        <p:nvSpPr>
          <p:cNvPr name="TextBox 9" id="9"/>
          <p:cNvSpPr txBox="true"/>
          <p:nvPr/>
        </p:nvSpPr>
        <p:spPr>
          <a:xfrm rot="0">
            <a:off x="14797636" y="5391374"/>
            <a:ext cx="3097919" cy="1049020"/>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Logic to bind and toggle text field for user can edit the detail of event.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4457146" y="3287298"/>
            <a:ext cx="4184156" cy="3712405"/>
            <a:chOff x="0" y="0"/>
            <a:chExt cx="1982470" cy="1758952"/>
          </a:xfrm>
        </p:grpSpPr>
        <p:sp>
          <p:nvSpPr>
            <p:cNvPr name="Freeform 4" id="4"/>
            <p:cNvSpPr/>
            <p:nvPr/>
          </p:nvSpPr>
          <p:spPr>
            <a:xfrm flipH="false" flipV="false" rot="0">
              <a:off x="0" y="0"/>
              <a:ext cx="1982470" cy="1758953"/>
            </a:xfrm>
            <a:custGeom>
              <a:avLst/>
              <a:gdLst/>
              <a:ahLst/>
              <a:cxnLst/>
              <a:rect r="r" b="b" t="t" l="l"/>
              <a:pathLst>
                <a:path h="1758953" w="1982470">
                  <a:moveTo>
                    <a:pt x="1858010" y="1758952"/>
                  </a:moveTo>
                  <a:lnTo>
                    <a:pt x="124460" y="1758952"/>
                  </a:lnTo>
                  <a:cubicBezTo>
                    <a:pt x="55880" y="1758952"/>
                    <a:pt x="0" y="1703072"/>
                    <a:pt x="0" y="1634492"/>
                  </a:cubicBezTo>
                  <a:lnTo>
                    <a:pt x="0" y="124460"/>
                  </a:lnTo>
                  <a:cubicBezTo>
                    <a:pt x="0" y="55880"/>
                    <a:pt x="55880" y="0"/>
                    <a:pt x="124460" y="0"/>
                  </a:cubicBezTo>
                  <a:lnTo>
                    <a:pt x="1858010" y="0"/>
                  </a:lnTo>
                  <a:cubicBezTo>
                    <a:pt x="1926590" y="0"/>
                    <a:pt x="1982470" y="55880"/>
                    <a:pt x="1982470" y="124460"/>
                  </a:cubicBezTo>
                  <a:lnTo>
                    <a:pt x="1982470" y="1634492"/>
                  </a:lnTo>
                  <a:cubicBezTo>
                    <a:pt x="1982470" y="1703072"/>
                    <a:pt x="1926590" y="1758953"/>
                    <a:pt x="1858010" y="1758953"/>
                  </a:cubicBezTo>
                  <a:close/>
                </a:path>
              </a:pathLst>
            </a:custGeom>
            <a:solidFill>
              <a:srgbClr val="D8A1A6"/>
            </a:solidFill>
          </p:spPr>
        </p:sp>
      </p:grpSp>
      <p:sp>
        <p:nvSpPr>
          <p:cNvPr name="Freeform 5" id="5"/>
          <p:cNvSpPr/>
          <p:nvPr/>
        </p:nvSpPr>
        <p:spPr>
          <a:xfrm flipH="false" flipV="false" rot="0">
            <a:off x="160679" y="2227453"/>
            <a:ext cx="7371812" cy="5621779"/>
          </a:xfrm>
          <a:custGeom>
            <a:avLst/>
            <a:gdLst/>
            <a:ahLst/>
            <a:cxnLst/>
            <a:rect r="r" b="b" t="t" l="l"/>
            <a:pathLst>
              <a:path h="5621779" w="7371812">
                <a:moveTo>
                  <a:pt x="0" y="0"/>
                </a:moveTo>
                <a:lnTo>
                  <a:pt x="7371812" y="0"/>
                </a:lnTo>
                <a:lnTo>
                  <a:pt x="7371812" y="5621779"/>
                </a:lnTo>
                <a:lnTo>
                  <a:pt x="0" y="5621779"/>
                </a:lnTo>
                <a:lnTo>
                  <a:pt x="0" y="0"/>
                </a:lnTo>
                <a:close/>
              </a:path>
            </a:pathLst>
          </a:custGeom>
          <a:blipFill>
            <a:blip r:embed="rId3"/>
            <a:stretch>
              <a:fillRect l="0" t="-434" r="0" b="-434"/>
            </a:stretch>
          </a:blipFill>
        </p:spPr>
      </p:sp>
      <p:sp>
        <p:nvSpPr>
          <p:cNvPr name="TextBox 6" id="6"/>
          <p:cNvSpPr txBox="true"/>
          <p:nvPr/>
        </p:nvSpPr>
        <p:spPr>
          <a:xfrm rot="0">
            <a:off x="2352084" y="535305"/>
            <a:ext cx="1358383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VIEW</a:t>
            </a:r>
          </a:p>
        </p:txBody>
      </p:sp>
      <p:sp>
        <p:nvSpPr>
          <p:cNvPr name="TextBox 7" id="7"/>
          <p:cNvSpPr txBox="true"/>
          <p:nvPr/>
        </p:nvSpPr>
        <p:spPr>
          <a:xfrm rot="0">
            <a:off x="14652856" y="3530899"/>
            <a:ext cx="3242699" cy="176403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Add new Event Frame Constructor</a:t>
            </a:r>
          </a:p>
        </p:txBody>
      </p:sp>
      <p:sp>
        <p:nvSpPr>
          <p:cNvPr name="TextBox 8" id="8"/>
          <p:cNvSpPr txBox="true"/>
          <p:nvPr/>
        </p:nvSpPr>
        <p:spPr>
          <a:xfrm rot="0">
            <a:off x="14652856" y="5422173"/>
            <a:ext cx="3436714" cy="696595"/>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Constructor to draw all components for this screen.</a:t>
            </a:r>
          </a:p>
        </p:txBody>
      </p:sp>
      <p:sp>
        <p:nvSpPr>
          <p:cNvPr name="Freeform 9" id="9"/>
          <p:cNvSpPr/>
          <p:nvPr/>
        </p:nvSpPr>
        <p:spPr>
          <a:xfrm flipH="false" flipV="false" rot="0">
            <a:off x="7770795" y="2116740"/>
            <a:ext cx="6448048" cy="5843206"/>
          </a:xfrm>
          <a:custGeom>
            <a:avLst/>
            <a:gdLst/>
            <a:ahLst/>
            <a:cxnLst/>
            <a:rect r="r" b="b" t="t" l="l"/>
            <a:pathLst>
              <a:path h="5843206" w="6448048">
                <a:moveTo>
                  <a:pt x="0" y="0"/>
                </a:moveTo>
                <a:lnTo>
                  <a:pt x="6448048" y="0"/>
                </a:lnTo>
                <a:lnTo>
                  <a:pt x="6448048" y="5843205"/>
                </a:lnTo>
                <a:lnTo>
                  <a:pt x="0" y="5843205"/>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2547346" y="2769703"/>
            <a:ext cx="4184156" cy="4747594"/>
            <a:chOff x="0" y="0"/>
            <a:chExt cx="1982470" cy="2249429"/>
          </a:xfrm>
        </p:grpSpPr>
        <p:sp>
          <p:nvSpPr>
            <p:cNvPr name="Freeform 4" id="4"/>
            <p:cNvSpPr/>
            <p:nvPr/>
          </p:nvSpPr>
          <p:spPr>
            <a:xfrm flipH="false" flipV="false" rot="0">
              <a:off x="0" y="0"/>
              <a:ext cx="1982470" cy="2249429"/>
            </a:xfrm>
            <a:custGeom>
              <a:avLst/>
              <a:gdLst/>
              <a:ahLst/>
              <a:cxnLst/>
              <a:rect r="r" b="b" t="t" l="l"/>
              <a:pathLst>
                <a:path h="2249429" w="1982470">
                  <a:moveTo>
                    <a:pt x="1858010" y="2249429"/>
                  </a:moveTo>
                  <a:lnTo>
                    <a:pt x="124460" y="2249429"/>
                  </a:lnTo>
                  <a:cubicBezTo>
                    <a:pt x="55880" y="2249429"/>
                    <a:pt x="0" y="2193549"/>
                    <a:pt x="0" y="2124969"/>
                  </a:cubicBezTo>
                  <a:lnTo>
                    <a:pt x="0" y="124460"/>
                  </a:lnTo>
                  <a:cubicBezTo>
                    <a:pt x="0" y="55880"/>
                    <a:pt x="55880" y="0"/>
                    <a:pt x="124460" y="0"/>
                  </a:cubicBezTo>
                  <a:lnTo>
                    <a:pt x="1858010" y="0"/>
                  </a:lnTo>
                  <a:cubicBezTo>
                    <a:pt x="1926590" y="0"/>
                    <a:pt x="1982470" y="55880"/>
                    <a:pt x="1982470" y="124460"/>
                  </a:cubicBezTo>
                  <a:lnTo>
                    <a:pt x="1982470" y="2124969"/>
                  </a:lnTo>
                  <a:cubicBezTo>
                    <a:pt x="1982470" y="2193549"/>
                    <a:pt x="1926590" y="2249429"/>
                    <a:pt x="1858010" y="2249429"/>
                  </a:cubicBezTo>
                  <a:close/>
                </a:path>
              </a:pathLst>
            </a:custGeom>
            <a:solidFill>
              <a:srgbClr val="D8A1A6"/>
            </a:solidFill>
          </p:spPr>
        </p:sp>
      </p:grpSp>
      <p:sp>
        <p:nvSpPr>
          <p:cNvPr name="Freeform 5" id="5"/>
          <p:cNvSpPr/>
          <p:nvPr/>
        </p:nvSpPr>
        <p:spPr>
          <a:xfrm flipH="false" flipV="false" rot="0">
            <a:off x="1980763" y="1367790"/>
            <a:ext cx="8930931" cy="5793942"/>
          </a:xfrm>
          <a:custGeom>
            <a:avLst/>
            <a:gdLst/>
            <a:ahLst/>
            <a:cxnLst/>
            <a:rect r="r" b="b" t="t" l="l"/>
            <a:pathLst>
              <a:path h="5793942" w="8930931">
                <a:moveTo>
                  <a:pt x="0" y="0"/>
                </a:moveTo>
                <a:lnTo>
                  <a:pt x="8930932" y="0"/>
                </a:lnTo>
                <a:lnTo>
                  <a:pt x="8930932" y="5793942"/>
                </a:lnTo>
                <a:lnTo>
                  <a:pt x="0" y="5793942"/>
                </a:lnTo>
                <a:lnTo>
                  <a:pt x="0" y="0"/>
                </a:lnTo>
                <a:close/>
              </a:path>
            </a:pathLst>
          </a:custGeom>
          <a:blipFill>
            <a:blip r:embed="rId3"/>
            <a:stretch>
              <a:fillRect l="0" t="0" r="0" b="0"/>
            </a:stretch>
          </a:blipFill>
        </p:spPr>
      </p:sp>
      <p:sp>
        <p:nvSpPr>
          <p:cNvPr name="Freeform 6" id="6"/>
          <p:cNvSpPr/>
          <p:nvPr/>
        </p:nvSpPr>
        <p:spPr>
          <a:xfrm flipH="false" flipV="false" rot="0">
            <a:off x="1980763" y="7161732"/>
            <a:ext cx="8930931" cy="2255060"/>
          </a:xfrm>
          <a:custGeom>
            <a:avLst/>
            <a:gdLst/>
            <a:ahLst/>
            <a:cxnLst/>
            <a:rect r="r" b="b" t="t" l="l"/>
            <a:pathLst>
              <a:path h="2255060" w="8930931">
                <a:moveTo>
                  <a:pt x="0" y="0"/>
                </a:moveTo>
                <a:lnTo>
                  <a:pt x="8930932" y="0"/>
                </a:lnTo>
                <a:lnTo>
                  <a:pt x="8930932" y="2255060"/>
                </a:lnTo>
                <a:lnTo>
                  <a:pt x="0" y="2255060"/>
                </a:lnTo>
                <a:lnTo>
                  <a:pt x="0" y="0"/>
                </a:lnTo>
                <a:close/>
              </a:path>
            </a:pathLst>
          </a:custGeom>
          <a:blipFill>
            <a:blip r:embed="rId4"/>
            <a:stretch>
              <a:fillRect l="0" t="0" r="0" b="0"/>
            </a:stretch>
          </a:blipFill>
        </p:spPr>
      </p:sp>
      <p:sp>
        <p:nvSpPr>
          <p:cNvPr name="TextBox 7" id="7"/>
          <p:cNvSpPr txBox="true"/>
          <p:nvPr/>
        </p:nvSpPr>
        <p:spPr>
          <a:xfrm rot="0">
            <a:off x="2670137" y="190500"/>
            <a:ext cx="12947726"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VIEW</a:t>
            </a:r>
          </a:p>
        </p:txBody>
      </p:sp>
      <p:sp>
        <p:nvSpPr>
          <p:cNvPr name="TextBox 8" id="8"/>
          <p:cNvSpPr txBox="true"/>
          <p:nvPr/>
        </p:nvSpPr>
        <p:spPr>
          <a:xfrm rot="0">
            <a:off x="13018074" y="3091281"/>
            <a:ext cx="3242699" cy="11734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Save Event function</a:t>
            </a:r>
          </a:p>
        </p:txBody>
      </p:sp>
      <p:sp>
        <p:nvSpPr>
          <p:cNvPr name="TextBox 9" id="9"/>
          <p:cNvSpPr txBox="true"/>
          <p:nvPr/>
        </p:nvSpPr>
        <p:spPr>
          <a:xfrm rot="0">
            <a:off x="12672607" y="4500145"/>
            <a:ext cx="3933634" cy="2106295"/>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By using brute-force algorithm to detect the current is overlap to other events, the program will notice user the conflict and make them change the time to fit the time table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2372920" y="1556871"/>
            <a:ext cx="5749733" cy="2282322"/>
          </a:xfrm>
          <a:prstGeom prst="rect">
            <a:avLst/>
          </a:prstGeom>
        </p:spPr>
        <p:txBody>
          <a:bodyPr anchor="t" rtlCol="false" tIns="0" lIns="0" bIns="0" rIns="0">
            <a:spAutoFit/>
          </a:bodyPr>
          <a:lstStyle/>
          <a:p>
            <a:pPr algn="ctr">
              <a:lnSpc>
                <a:spcPts val="8730"/>
              </a:lnSpc>
            </a:pPr>
            <a:r>
              <a:rPr lang="en-US" b="true" sz="9000">
                <a:solidFill>
                  <a:srgbClr val="000000"/>
                </a:solidFill>
                <a:latin typeface="DM Sans Bold"/>
                <a:ea typeface="DM Sans Bold"/>
                <a:cs typeface="DM Sans Bold"/>
                <a:sym typeface="DM Sans Bold"/>
              </a:rPr>
              <a:t>Table of content</a:t>
            </a:r>
          </a:p>
        </p:txBody>
      </p:sp>
      <p:grpSp>
        <p:nvGrpSpPr>
          <p:cNvPr name="Group 5" id="5"/>
          <p:cNvGrpSpPr/>
          <p:nvPr/>
        </p:nvGrpSpPr>
        <p:grpSpPr>
          <a:xfrm rot="0">
            <a:off x="1748756" y="3862736"/>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2264939" y="4716776"/>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name="Group 9" id="9"/>
          <p:cNvGrpSpPr/>
          <p:nvPr/>
        </p:nvGrpSpPr>
        <p:grpSpPr>
          <a:xfrm rot="0">
            <a:off x="1748756" y="6697257"/>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866372" y="1028700"/>
            <a:ext cx="6998061" cy="2561528"/>
            <a:chOff x="0" y="0"/>
            <a:chExt cx="2342659" cy="857492"/>
          </a:xfrm>
        </p:grpSpPr>
        <p:sp>
          <p:nvSpPr>
            <p:cNvPr name="Freeform 13" id="1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4" id="1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2264939" y="7552692"/>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name="TextBox 16" id="16"/>
          <p:cNvSpPr txBox="true"/>
          <p:nvPr/>
        </p:nvSpPr>
        <p:spPr>
          <a:xfrm rot="0">
            <a:off x="10382555" y="1882740"/>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name="TextBox 17" id="17"/>
          <p:cNvSpPr txBox="true"/>
          <p:nvPr/>
        </p:nvSpPr>
        <p:spPr>
          <a:xfrm rot="0">
            <a:off x="3843892" y="4665344"/>
            <a:ext cx="4132127" cy="880112"/>
          </a:xfrm>
          <a:prstGeom prst="rect">
            <a:avLst/>
          </a:prstGeom>
        </p:spPr>
        <p:txBody>
          <a:bodyPr anchor="t" rtlCol="false" tIns="0" lIns="0" bIns="0" rIns="0">
            <a:spAutoFit/>
          </a:bodyPr>
          <a:lstStyle/>
          <a:p>
            <a:pPr algn="just" marL="0" indent="0" lvl="0">
              <a:lnSpc>
                <a:spcPts val="7154"/>
              </a:lnSpc>
              <a:spcBef>
                <a:spcPct val="0"/>
              </a:spcBef>
            </a:pPr>
            <a:r>
              <a:rPr lang="en-US" sz="5299" spc="84">
                <a:solidFill>
                  <a:srgbClr val="000000"/>
                </a:solidFill>
                <a:latin typeface="DM Sans"/>
                <a:ea typeface="DM Sans"/>
                <a:cs typeface="DM Sans"/>
                <a:sym typeface="DM Sans"/>
              </a:rPr>
              <a:t>Introduction</a:t>
            </a:r>
          </a:p>
        </p:txBody>
      </p:sp>
      <p:sp>
        <p:nvSpPr>
          <p:cNvPr name="TextBox 18" id="18"/>
          <p:cNvSpPr txBox="true"/>
          <p:nvPr/>
        </p:nvSpPr>
        <p:spPr>
          <a:xfrm rot="0">
            <a:off x="3843892" y="7501261"/>
            <a:ext cx="4132127" cy="880110"/>
          </a:xfrm>
          <a:prstGeom prst="rect">
            <a:avLst/>
          </a:prstGeom>
        </p:spPr>
        <p:txBody>
          <a:bodyPr anchor="t" rtlCol="false" tIns="0" lIns="0" bIns="0" rIns="0">
            <a:spAutoFit/>
          </a:bodyPr>
          <a:lstStyle/>
          <a:p>
            <a:pPr algn="just" marL="0" indent="0" lvl="0">
              <a:lnSpc>
                <a:spcPts val="7155"/>
              </a:lnSpc>
              <a:spcBef>
                <a:spcPct val="0"/>
              </a:spcBef>
            </a:pPr>
            <a:r>
              <a:rPr lang="en-US" sz="5300" spc="84">
                <a:solidFill>
                  <a:srgbClr val="000000"/>
                </a:solidFill>
                <a:latin typeface="DM Sans"/>
                <a:ea typeface="DM Sans"/>
                <a:cs typeface="DM Sans"/>
                <a:sym typeface="DM Sans"/>
              </a:rPr>
              <a:t>Interface</a:t>
            </a:r>
          </a:p>
        </p:txBody>
      </p:sp>
      <p:sp>
        <p:nvSpPr>
          <p:cNvPr name="TextBox 19" id="19"/>
          <p:cNvSpPr txBox="true"/>
          <p:nvPr/>
        </p:nvSpPr>
        <p:spPr>
          <a:xfrm rot="0">
            <a:off x="12109791" y="1831309"/>
            <a:ext cx="4132127" cy="880110"/>
          </a:xfrm>
          <a:prstGeom prst="rect">
            <a:avLst/>
          </a:prstGeom>
        </p:spPr>
        <p:txBody>
          <a:bodyPr anchor="t" rtlCol="false" tIns="0" lIns="0" bIns="0" rIns="0">
            <a:spAutoFit/>
          </a:bodyPr>
          <a:lstStyle/>
          <a:p>
            <a:pPr algn="just" marL="0" indent="0" lvl="0">
              <a:lnSpc>
                <a:spcPts val="7155"/>
              </a:lnSpc>
              <a:spcBef>
                <a:spcPct val="0"/>
              </a:spcBef>
            </a:pPr>
            <a:r>
              <a:rPr lang="en-US" sz="5300" spc="84">
                <a:solidFill>
                  <a:srgbClr val="000000"/>
                </a:solidFill>
                <a:latin typeface="DM Sans"/>
                <a:ea typeface="DM Sans"/>
                <a:cs typeface="DM Sans"/>
                <a:sym typeface="DM Sans"/>
              </a:rPr>
              <a:t>Library Used</a:t>
            </a:r>
          </a:p>
        </p:txBody>
      </p:sp>
      <p:sp>
        <p:nvSpPr>
          <p:cNvPr name="Freeform 20" id="20"/>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22" id="22"/>
          <p:cNvGrpSpPr/>
          <p:nvPr/>
        </p:nvGrpSpPr>
        <p:grpSpPr>
          <a:xfrm rot="0">
            <a:off x="9866372" y="3862736"/>
            <a:ext cx="6998061" cy="2561528"/>
            <a:chOff x="0" y="0"/>
            <a:chExt cx="2342659" cy="857492"/>
          </a:xfrm>
        </p:grpSpPr>
        <p:sp>
          <p:nvSpPr>
            <p:cNvPr name="Freeform 23" id="2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24" id="2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25" id="25"/>
          <p:cNvSpPr txBox="true"/>
          <p:nvPr/>
        </p:nvSpPr>
        <p:spPr>
          <a:xfrm rot="0">
            <a:off x="10382555" y="4716776"/>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04.</a:t>
            </a:r>
          </a:p>
        </p:txBody>
      </p:sp>
      <p:sp>
        <p:nvSpPr>
          <p:cNvPr name="TextBox 26" id="26"/>
          <p:cNvSpPr txBox="true"/>
          <p:nvPr/>
        </p:nvSpPr>
        <p:spPr>
          <a:xfrm rot="0">
            <a:off x="11924293" y="4212908"/>
            <a:ext cx="4503125" cy="1784985"/>
          </a:xfrm>
          <a:prstGeom prst="rect">
            <a:avLst/>
          </a:prstGeom>
        </p:spPr>
        <p:txBody>
          <a:bodyPr anchor="t" rtlCol="false" tIns="0" lIns="0" bIns="0" rIns="0">
            <a:spAutoFit/>
          </a:bodyPr>
          <a:lstStyle/>
          <a:p>
            <a:pPr algn="l" marL="0" indent="0" lvl="0">
              <a:lnSpc>
                <a:spcPts val="7155"/>
              </a:lnSpc>
              <a:spcBef>
                <a:spcPct val="0"/>
              </a:spcBef>
            </a:pPr>
            <a:r>
              <a:rPr lang="en-US" sz="5300" spc="84">
                <a:solidFill>
                  <a:srgbClr val="000000"/>
                </a:solidFill>
                <a:latin typeface="DM Sans"/>
                <a:ea typeface="DM Sans"/>
                <a:cs typeface="DM Sans"/>
                <a:sym typeface="DM Sans"/>
              </a:rPr>
              <a:t>Code Structure</a:t>
            </a:r>
          </a:p>
        </p:txBody>
      </p:sp>
      <p:grpSp>
        <p:nvGrpSpPr>
          <p:cNvPr name="Group 27" id="27"/>
          <p:cNvGrpSpPr/>
          <p:nvPr/>
        </p:nvGrpSpPr>
        <p:grpSpPr>
          <a:xfrm rot="0">
            <a:off x="9866372" y="6696772"/>
            <a:ext cx="6998061" cy="2561528"/>
            <a:chOff x="0" y="0"/>
            <a:chExt cx="2342659" cy="857492"/>
          </a:xfrm>
        </p:grpSpPr>
        <p:sp>
          <p:nvSpPr>
            <p:cNvPr name="Freeform 28" id="28"/>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29" id="29"/>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30" id="30"/>
          <p:cNvSpPr txBox="true"/>
          <p:nvPr/>
        </p:nvSpPr>
        <p:spPr>
          <a:xfrm rot="0">
            <a:off x="10382555" y="7550812"/>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05.</a:t>
            </a:r>
          </a:p>
        </p:txBody>
      </p:sp>
      <p:sp>
        <p:nvSpPr>
          <p:cNvPr name="TextBox 31" id="31"/>
          <p:cNvSpPr txBox="true"/>
          <p:nvPr/>
        </p:nvSpPr>
        <p:spPr>
          <a:xfrm rot="0">
            <a:off x="12109791" y="7048339"/>
            <a:ext cx="4132127" cy="1784985"/>
          </a:xfrm>
          <a:prstGeom prst="rect">
            <a:avLst/>
          </a:prstGeom>
        </p:spPr>
        <p:txBody>
          <a:bodyPr anchor="t" rtlCol="false" tIns="0" lIns="0" bIns="0" rIns="0">
            <a:spAutoFit/>
          </a:bodyPr>
          <a:lstStyle/>
          <a:p>
            <a:pPr algn="just" marL="0" indent="0" lvl="0">
              <a:lnSpc>
                <a:spcPts val="7155"/>
              </a:lnSpc>
              <a:spcBef>
                <a:spcPct val="0"/>
              </a:spcBef>
            </a:pPr>
            <a:r>
              <a:rPr lang="en-US" sz="5300" spc="84">
                <a:solidFill>
                  <a:srgbClr val="000000"/>
                </a:solidFill>
                <a:latin typeface="DM Sans"/>
                <a:ea typeface="DM Sans"/>
                <a:cs typeface="DM Sans"/>
                <a:sym typeface="DM Sans"/>
              </a:rPr>
              <a:t>Main functions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2653517" y="2923615"/>
            <a:ext cx="5099305" cy="5945233"/>
            <a:chOff x="0" y="0"/>
            <a:chExt cx="1982470" cy="2311344"/>
          </a:xfrm>
        </p:grpSpPr>
        <p:sp>
          <p:nvSpPr>
            <p:cNvPr name="Freeform 4" id="4"/>
            <p:cNvSpPr/>
            <p:nvPr/>
          </p:nvSpPr>
          <p:spPr>
            <a:xfrm flipH="false" flipV="false" rot="0">
              <a:off x="0" y="0"/>
              <a:ext cx="1982470" cy="2311344"/>
            </a:xfrm>
            <a:custGeom>
              <a:avLst/>
              <a:gdLst/>
              <a:ahLst/>
              <a:cxnLst/>
              <a:rect r="r" b="b" t="t" l="l"/>
              <a:pathLst>
                <a:path h="2311344" w="1982470">
                  <a:moveTo>
                    <a:pt x="1858010" y="2311344"/>
                  </a:moveTo>
                  <a:lnTo>
                    <a:pt x="124460" y="2311344"/>
                  </a:lnTo>
                  <a:cubicBezTo>
                    <a:pt x="55880" y="2311344"/>
                    <a:pt x="0" y="2255464"/>
                    <a:pt x="0" y="2186884"/>
                  </a:cubicBezTo>
                  <a:lnTo>
                    <a:pt x="0" y="124460"/>
                  </a:lnTo>
                  <a:cubicBezTo>
                    <a:pt x="0" y="55880"/>
                    <a:pt x="55880" y="0"/>
                    <a:pt x="124460" y="0"/>
                  </a:cubicBezTo>
                  <a:lnTo>
                    <a:pt x="1858010" y="0"/>
                  </a:lnTo>
                  <a:cubicBezTo>
                    <a:pt x="1926590" y="0"/>
                    <a:pt x="1982470" y="55880"/>
                    <a:pt x="1982470" y="124460"/>
                  </a:cubicBezTo>
                  <a:lnTo>
                    <a:pt x="1982470" y="2186884"/>
                  </a:lnTo>
                  <a:cubicBezTo>
                    <a:pt x="1982470" y="2255464"/>
                    <a:pt x="1926590" y="2311344"/>
                    <a:pt x="1858010" y="2311344"/>
                  </a:cubicBezTo>
                  <a:close/>
                </a:path>
              </a:pathLst>
            </a:custGeom>
            <a:solidFill>
              <a:srgbClr val="D8A1A6"/>
            </a:solidFill>
          </p:spPr>
        </p:sp>
      </p:grpSp>
      <p:sp>
        <p:nvSpPr>
          <p:cNvPr name="Freeform 5" id="5"/>
          <p:cNvSpPr/>
          <p:nvPr/>
        </p:nvSpPr>
        <p:spPr>
          <a:xfrm flipH="false" flipV="false" rot="0">
            <a:off x="1296074" y="2534163"/>
            <a:ext cx="10394881" cy="6724137"/>
          </a:xfrm>
          <a:custGeom>
            <a:avLst/>
            <a:gdLst/>
            <a:ahLst/>
            <a:cxnLst/>
            <a:rect r="r" b="b" t="t" l="l"/>
            <a:pathLst>
              <a:path h="6724137" w="10394881">
                <a:moveTo>
                  <a:pt x="0" y="0"/>
                </a:moveTo>
                <a:lnTo>
                  <a:pt x="10394882" y="0"/>
                </a:lnTo>
                <a:lnTo>
                  <a:pt x="10394882" y="6724137"/>
                </a:lnTo>
                <a:lnTo>
                  <a:pt x="0" y="6724137"/>
                </a:lnTo>
                <a:lnTo>
                  <a:pt x="0" y="0"/>
                </a:lnTo>
                <a:close/>
              </a:path>
            </a:pathLst>
          </a:custGeom>
          <a:blipFill>
            <a:blip r:embed="rId3"/>
            <a:stretch>
              <a:fillRect l="0" t="0" r="0" b="0"/>
            </a:stretch>
          </a:blipFill>
        </p:spPr>
      </p:sp>
      <p:sp>
        <p:nvSpPr>
          <p:cNvPr name="TextBox 6" id="6"/>
          <p:cNvSpPr txBox="true"/>
          <p:nvPr/>
        </p:nvSpPr>
        <p:spPr>
          <a:xfrm rot="0">
            <a:off x="428234" y="535305"/>
            <a:ext cx="17564881"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CONTROLLER</a:t>
            </a:r>
          </a:p>
        </p:txBody>
      </p:sp>
      <p:sp>
        <p:nvSpPr>
          <p:cNvPr name="TextBox 7" id="7"/>
          <p:cNvSpPr txBox="true"/>
          <p:nvPr/>
        </p:nvSpPr>
        <p:spPr>
          <a:xfrm rot="0">
            <a:off x="13311344" y="3377907"/>
            <a:ext cx="3783651" cy="58293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EventController</a:t>
            </a:r>
          </a:p>
        </p:txBody>
      </p:sp>
      <p:sp>
        <p:nvSpPr>
          <p:cNvPr name="TextBox 8" id="8"/>
          <p:cNvSpPr txBox="true"/>
          <p:nvPr/>
        </p:nvSpPr>
        <p:spPr>
          <a:xfrm rot="0">
            <a:off x="13236352" y="4373080"/>
            <a:ext cx="3933634" cy="3868420"/>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The EventController class manages event operations, interacting with EventDao to add, update, or delete events. It provides methods to fetch all events or filter events for a specific week, acting as a bridge between the application's data layer and user interface for efficient event management.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988062" y="3791830"/>
            <a:ext cx="5931116" cy="3073073"/>
            <a:chOff x="0" y="0"/>
            <a:chExt cx="2810187" cy="1456034"/>
          </a:xfrm>
        </p:grpSpPr>
        <p:sp>
          <p:nvSpPr>
            <p:cNvPr name="Freeform 4" id="4"/>
            <p:cNvSpPr/>
            <p:nvPr/>
          </p:nvSpPr>
          <p:spPr>
            <a:xfrm flipH="false" flipV="false" rot="0">
              <a:off x="0" y="0"/>
              <a:ext cx="2810187" cy="1456034"/>
            </a:xfrm>
            <a:custGeom>
              <a:avLst/>
              <a:gdLst/>
              <a:ahLst/>
              <a:cxnLst/>
              <a:rect r="r" b="b" t="t" l="l"/>
              <a:pathLst>
                <a:path h="1456034" w="2810187">
                  <a:moveTo>
                    <a:pt x="2685727" y="1456034"/>
                  </a:moveTo>
                  <a:lnTo>
                    <a:pt x="124460" y="1456034"/>
                  </a:lnTo>
                  <a:cubicBezTo>
                    <a:pt x="55880" y="1456034"/>
                    <a:pt x="0" y="1400154"/>
                    <a:pt x="0" y="1331574"/>
                  </a:cubicBezTo>
                  <a:lnTo>
                    <a:pt x="0" y="124460"/>
                  </a:lnTo>
                  <a:cubicBezTo>
                    <a:pt x="0" y="55880"/>
                    <a:pt x="55880" y="0"/>
                    <a:pt x="124460" y="0"/>
                  </a:cubicBezTo>
                  <a:lnTo>
                    <a:pt x="2685727" y="0"/>
                  </a:lnTo>
                  <a:cubicBezTo>
                    <a:pt x="2754307" y="0"/>
                    <a:pt x="2810187" y="55880"/>
                    <a:pt x="2810187" y="124460"/>
                  </a:cubicBezTo>
                  <a:lnTo>
                    <a:pt x="2810187" y="1331574"/>
                  </a:lnTo>
                  <a:cubicBezTo>
                    <a:pt x="2810187" y="1400154"/>
                    <a:pt x="2754307" y="1456034"/>
                    <a:pt x="2685727" y="1456034"/>
                  </a:cubicBezTo>
                  <a:close/>
                </a:path>
              </a:pathLst>
            </a:custGeom>
            <a:solidFill>
              <a:srgbClr val="D8A1A6"/>
            </a:solidFill>
          </p:spPr>
        </p:sp>
      </p:grpSp>
      <p:sp>
        <p:nvSpPr>
          <p:cNvPr name="Freeform 5" id="5"/>
          <p:cNvSpPr/>
          <p:nvPr/>
        </p:nvSpPr>
        <p:spPr>
          <a:xfrm flipH="false" flipV="false" rot="0">
            <a:off x="1028700" y="2341908"/>
            <a:ext cx="9787043" cy="2613434"/>
          </a:xfrm>
          <a:custGeom>
            <a:avLst/>
            <a:gdLst/>
            <a:ahLst/>
            <a:cxnLst/>
            <a:rect r="r" b="b" t="t" l="l"/>
            <a:pathLst>
              <a:path h="2613434" w="9787043">
                <a:moveTo>
                  <a:pt x="0" y="0"/>
                </a:moveTo>
                <a:lnTo>
                  <a:pt x="9787043" y="0"/>
                </a:lnTo>
                <a:lnTo>
                  <a:pt x="9787043" y="2613434"/>
                </a:lnTo>
                <a:lnTo>
                  <a:pt x="0" y="2613434"/>
                </a:lnTo>
                <a:lnTo>
                  <a:pt x="0" y="0"/>
                </a:lnTo>
                <a:close/>
              </a:path>
            </a:pathLst>
          </a:custGeom>
          <a:blipFill>
            <a:blip r:embed="rId3"/>
            <a:stretch>
              <a:fillRect l="0" t="0" r="0" b="0"/>
            </a:stretch>
          </a:blipFill>
        </p:spPr>
      </p:sp>
      <p:sp>
        <p:nvSpPr>
          <p:cNvPr name="Freeform 6" id="6"/>
          <p:cNvSpPr/>
          <p:nvPr/>
        </p:nvSpPr>
        <p:spPr>
          <a:xfrm flipH="false" flipV="false" rot="0">
            <a:off x="1028700" y="5174417"/>
            <a:ext cx="9787043" cy="3633440"/>
          </a:xfrm>
          <a:custGeom>
            <a:avLst/>
            <a:gdLst/>
            <a:ahLst/>
            <a:cxnLst/>
            <a:rect r="r" b="b" t="t" l="l"/>
            <a:pathLst>
              <a:path h="3633440" w="9787043">
                <a:moveTo>
                  <a:pt x="0" y="0"/>
                </a:moveTo>
                <a:lnTo>
                  <a:pt x="9787043" y="0"/>
                </a:lnTo>
                <a:lnTo>
                  <a:pt x="9787043" y="3633440"/>
                </a:lnTo>
                <a:lnTo>
                  <a:pt x="0" y="3633440"/>
                </a:lnTo>
                <a:lnTo>
                  <a:pt x="0" y="0"/>
                </a:lnTo>
                <a:close/>
              </a:path>
            </a:pathLst>
          </a:custGeom>
          <a:blipFill>
            <a:blip r:embed="rId4"/>
            <a:stretch>
              <a:fillRect l="0" t="0" r="0" b="0"/>
            </a:stretch>
          </a:blipFill>
        </p:spPr>
      </p:sp>
      <p:sp>
        <p:nvSpPr>
          <p:cNvPr name="TextBox 7" id="7"/>
          <p:cNvSpPr txBox="true"/>
          <p:nvPr/>
        </p:nvSpPr>
        <p:spPr>
          <a:xfrm rot="0">
            <a:off x="669342" y="535305"/>
            <a:ext cx="17249836"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CONTROLLER</a:t>
            </a:r>
          </a:p>
        </p:txBody>
      </p:sp>
      <p:sp>
        <p:nvSpPr>
          <p:cNvPr name="TextBox 8" id="8"/>
          <p:cNvSpPr txBox="true"/>
          <p:nvPr/>
        </p:nvSpPr>
        <p:spPr>
          <a:xfrm rot="0">
            <a:off x="12265484" y="4035431"/>
            <a:ext cx="5336288" cy="11734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Main interact with database when it ready</a:t>
            </a:r>
          </a:p>
        </p:txBody>
      </p:sp>
      <p:sp>
        <p:nvSpPr>
          <p:cNvPr name="TextBox 9" id="9"/>
          <p:cNvSpPr txBox="true"/>
          <p:nvPr/>
        </p:nvSpPr>
        <p:spPr>
          <a:xfrm rot="0">
            <a:off x="12474271" y="5189861"/>
            <a:ext cx="5001594" cy="1049020"/>
          </a:xfrm>
          <a:prstGeom prst="rect">
            <a:avLst/>
          </a:prstGeom>
        </p:spPr>
        <p:txBody>
          <a:bodyPr anchor="t" rtlCol="false" tIns="0" lIns="0" bIns="0" rIns="0">
            <a:spAutoFit/>
          </a:bodyPr>
          <a:lstStyle/>
          <a:p>
            <a:pPr algn="just" marL="464186" indent="-232093" lvl="1">
              <a:lnSpc>
                <a:spcPts val="2795"/>
              </a:lnSpc>
              <a:buFont typeface="Arial"/>
              <a:buChar char="•"/>
            </a:pPr>
            <a:r>
              <a:rPr lang="en-US" sz="2150">
                <a:solidFill>
                  <a:srgbClr val="000000"/>
                </a:solidFill>
                <a:latin typeface="Clear Sans"/>
                <a:ea typeface="Clear Sans"/>
                <a:cs typeface="Clear Sans"/>
                <a:sym typeface="Clear Sans"/>
              </a:rPr>
              <a:t>Connect to the database in constructor.</a:t>
            </a:r>
          </a:p>
          <a:p>
            <a:pPr algn="just" marL="464186" indent="-232093" lvl="1">
              <a:lnSpc>
                <a:spcPts val="2795"/>
              </a:lnSpc>
              <a:buFont typeface="Arial"/>
              <a:buChar char="•"/>
            </a:pPr>
            <a:r>
              <a:rPr lang="en-US" sz="2150">
                <a:solidFill>
                  <a:srgbClr val="000000"/>
                </a:solidFill>
                <a:latin typeface="Clear Sans"/>
                <a:ea typeface="Clear Sans"/>
                <a:cs typeface="Clear Sans"/>
                <a:sym typeface="Clear Sans"/>
              </a:rPr>
              <a:t>Add new event in database.</a:t>
            </a:r>
          </a:p>
        </p:txBody>
      </p:sp>
      <p:sp>
        <p:nvSpPr>
          <p:cNvPr name="AutoShape 10" id="10"/>
          <p:cNvSpPr/>
          <p:nvPr/>
        </p:nvSpPr>
        <p:spPr>
          <a:xfrm flipH="true" flipV="true">
            <a:off x="10815743" y="3648625"/>
            <a:ext cx="1172320" cy="1679741"/>
          </a:xfrm>
          <a:prstGeom prst="line">
            <a:avLst/>
          </a:prstGeom>
          <a:ln cap="flat" w="38100">
            <a:solidFill>
              <a:srgbClr val="648E38"/>
            </a:solidFill>
            <a:prstDash val="solid"/>
            <a:headEnd type="none" len="sm" w="sm"/>
            <a:tailEnd type="arrow" len="sm" w="med"/>
          </a:ln>
        </p:spPr>
      </p:sp>
      <p:sp>
        <p:nvSpPr>
          <p:cNvPr name="AutoShape 11" id="11"/>
          <p:cNvSpPr/>
          <p:nvPr/>
        </p:nvSpPr>
        <p:spPr>
          <a:xfrm flipH="true">
            <a:off x="10815743" y="5328366"/>
            <a:ext cx="1172320" cy="1662771"/>
          </a:xfrm>
          <a:prstGeom prst="line">
            <a:avLst/>
          </a:prstGeom>
          <a:ln cap="flat" w="38100">
            <a:solidFill>
              <a:srgbClr val="648E38"/>
            </a:solidFill>
            <a:prstDash val="solid"/>
            <a:headEnd type="none" len="sm" w="sm"/>
            <a:tailEnd type="arrow" len="sm" w="med"/>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579935" y="4083341"/>
            <a:ext cx="5931116" cy="2570781"/>
            <a:chOff x="0" y="0"/>
            <a:chExt cx="2810187" cy="1218046"/>
          </a:xfrm>
        </p:grpSpPr>
        <p:sp>
          <p:nvSpPr>
            <p:cNvPr name="Freeform 4" id="4"/>
            <p:cNvSpPr/>
            <p:nvPr/>
          </p:nvSpPr>
          <p:spPr>
            <a:xfrm flipH="false" flipV="false" rot="0">
              <a:off x="0" y="0"/>
              <a:ext cx="2810187" cy="1218046"/>
            </a:xfrm>
            <a:custGeom>
              <a:avLst/>
              <a:gdLst/>
              <a:ahLst/>
              <a:cxnLst/>
              <a:rect r="r" b="b" t="t" l="l"/>
              <a:pathLst>
                <a:path h="1218046" w="2810187">
                  <a:moveTo>
                    <a:pt x="2685727" y="1218046"/>
                  </a:moveTo>
                  <a:lnTo>
                    <a:pt x="124460" y="1218046"/>
                  </a:lnTo>
                  <a:cubicBezTo>
                    <a:pt x="55880" y="1218046"/>
                    <a:pt x="0" y="1162166"/>
                    <a:pt x="0" y="1093586"/>
                  </a:cubicBezTo>
                  <a:lnTo>
                    <a:pt x="0" y="124460"/>
                  </a:lnTo>
                  <a:cubicBezTo>
                    <a:pt x="0" y="55880"/>
                    <a:pt x="55880" y="0"/>
                    <a:pt x="124460" y="0"/>
                  </a:cubicBezTo>
                  <a:lnTo>
                    <a:pt x="2685727" y="0"/>
                  </a:lnTo>
                  <a:cubicBezTo>
                    <a:pt x="2754307" y="0"/>
                    <a:pt x="2810187" y="55880"/>
                    <a:pt x="2810187" y="124460"/>
                  </a:cubicBezTo>
                  <a:lnTo>
                    <a:pt x="2810187" y="1093586"/>
                  </a:lnTo>
                  <a:cubicBezTo>
                    <a:pt x="2810187" y="1162166"/>
                    <a:pt x="2754307" y="1218046"/>
                    <a:pt x="2685727" y="1218046"/>
                  </a:cubicBezTo>
                  <a:close/>
                </a:path>
              </a:pathLst>
            </a:custGeom>
            <a:solidFill>
              <a:srgbClr val="D8A1A6"/>
            </a:solidFill>
          </p:spPr>
        </p:sp>
      </p:grpSp>
      <p:sp>
        <p:nvSpPr>
          <p:cNvPr name="Freeform 5" id="5"/>
          <p:cNvSpPr/>
          <p:nvPr/>
        </p:nvSpPr>
        <p:spPr>
          <a:xfrm flipH="false" flipV="false" rot="0">
            <a:off x="2132025" y="2109524"/>
            <a:ext cx="7925793" cy="7635517"/>
          </a:xfrm>
          <a:custGeom>
            <a:avLst/>
            <a:gdLst/>
            <a:ahLst/>
            <a:cxnLst/>
            <a:rect r="r" b="b" t="t" l="l"/>
            <a:pathLst>
              <a:path h="7635517" w="7925793">
                <a:moveTo>
                  <a:pt x="0" y="0"/>
                </a:moveTo>
                <a:lnTo>
                  <a:pt x="7925793" y="0"/>
                </a:lnTo>
                <a:lnTo>
                  <a:pt x="7925793" y="7635517"/>
                </a:lnTo>
                <a:lnTo>
                  <a:pt x="0" y="7635517"/>
                </a:lnTo>
                <a:lnTo>
                  <a:pt x="0" y="0"/>
                </a:lnTo>
                <a:close/>
              </a:path>
            </a:pathLst>
          </a:custGeom>
          <a:blipFill>
            <a:blip r:embed="rId3"/>
            <a:stretch>
              <a:fillRect l="0" t="0" r="0" b="0"/>
            </a:stretch>
          </a:blipFill>
        </p:spPr>
      </p:sp>
      <p:sp>
        <p:nvSpPr>
          <p:cNvPr name="TextBox 6" id="6"/>
          <p:cNvSpPr txBox="true"/>
          <p:nvPr/>
        </p:nvSpPr>
        <p:spPr>
          <a:xfrm rot="0">
            <a:off x="778459" y="535305"/>
            <a:ext cx="17045651"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CONTROLLER</a:t>
            </a:r>
          </a:p>
        </p:txBody>
      </p:sp>
      <p:sp>
        <p:nvSpPr>
          <p:cNvPr name="TextBox 7" id="7"/>
          <p:cNvSpPr txBox="true"/>
          <p:nvPr/>
        </p:nvSpPr>
        <p:spPr>
          <a:xfrm rot="0">
            <a:off x="11877349" y="4446398"/>
            <a:ext cx="5336288" cy="11734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Main interact with database when it ready</a:t>
            </a:r>
          </a:p>
        </p:txBody>
      </p:sp>
      <p:sp>
        <p:nvSpPr>
          <p:cNvPr name="TextBox 8" id="8"/>
          <p:cNvSpPr txBox="true"/>
          <p:nvPr/>
        </p:nvSpPr>
        <p:spPr>
          <a:xfrm rot="0">
            <a:off x="12212043" y="5783823"/>
            <a:ext cx="5001594" cy="344170"/>
          </a:xfrm>
          <a:prstGeom prst="rect">
            <a:avLst/>
          </a:prstGeom>
        </p:spPr>
        <p:txBody>
          <a:bodyPr anchor="t" rtlCol="false" tIns="0" lIns="0" bIns="0" rIns="0">
            <a:spAutoFit/>
          </a:bodyPr>
          <a:lstStyle/>
          <a:p>
            <a:pPr algn="just" marL="464186" indent="-232093" lvl="1">
              <a:lnSpc>
                <a:spcPts val="2795"/>
              </a:lnSpc>
              <a:buFont typeface="Arial"/>
              <a:buChar char="•"/>
            </a:pPr>
            <a:r>
              <a:rPr lang="en-US" sz="2150">
                <a:solidFill>
                  <a:srgbClr val="000000"/>
                </a:solidFill>
                <a:latin typeface="Clear Sans"/>
                <a:ea typeface="Clear Sans"/>
                <a:cs typeface="Clear Sans"/>
                <a:sym typeface="Clear Sans"/>
              </a:rPr>
              <a:t>Take out all event in database.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2633524" y="3519836"/>
            <a:ext cx="4184156" cy="3247328"/>
            <a:chOff x="0" y="0"/>
            <a:chExt cx="1982470" cy="1538597"/>
          </a:xfrm>
        </p:grpSpPr>
        <p:sp>
          <p:nvSpPr>
            <p:cNvPr name="Freeform 4" id="4"/>
            <p:cNvSpPr/>
            <p:nvPr/>
          </p:nvSpPr>
          <p:spPr>
            <a:xfrm flipH="false" flipV="false" rot="0">
              <a:off x="0" y="0"/>
              <a:ext cx="1982470" cy="1538597"/>
            </a:xfrm>
            <a:custGeom>
              <a:avLst/>
              <a:gdLst/>
              <a:ahLst/>
              <a:cxnLst/>
              <a:rect r="r" b="b" t="t" l="l"/>
              <a:pathLst>
                <a:path h="1538597" w="1982470">
                  <a:moveTo>
                    <a:pt x="1858010" y="1538597"/>
                  </a:moveTo>
                  <a:lnTo>
                    <a:pt x="124460" y="1538597"/>
                  </a:lnTo>
                  <a:cubicBezTo>
                    <a:pt x="55880" y="1538597"/>
                    <a:pt x="0" y="1482717"/>
                    <a:pt x="0" y="1414137"/>
                  </a:cubicBezTo>
                  <a:lnTo>
                    <a:pt x="0" y="124460"/>
                  </a:lnTo>
                  <a:cubicBezTo>
                    <a:pt x="0" y="55880"/>
                    <a:pt x="55880" y="0"/>
                    <a:pt x="124460" y="0"/>
                  </a:cubicBezTo>
                  <a:lnTo>
                    <a:pt x="1858010" y="0"/>
                  </a:lnTo>
                  <a:cubicBezTo>
                    <a:pt x="1926590" y="0"/>
                    <a:pt x="1982470" y="55880"/>
                    <a:pt x="1982470" y="124460"/>
                  </a:cubicBezTo>
                  <a:lnTo>
                    <a:pt x="1982470" y="1414137"/>
                  </a:lnTo>
                  <a:cubicBezTo>
                    <a:pt x="1982470" y="1482717"/>
                    <a:pt x="1926590" y="1538597"/>
                    <a:pt x="1858010" y="1538597"/>
                  </a:cubicBezTo>
                  <a:close/>
                </a:path>
              </a:pathLst>
            </a:custGeom>
            <a:solidFill>
              <a:srgbClr val="D8A1A6"/>
            </a:solidFill>
          </p:spPr>
        </p:sp>
      </p:grpSp>
      <p:sp>
        <p:nvSpPr>
          <p:cNvPr name="Freeform 5" id="5"/>
          <p:cNvSpPr/>
          <p:nvPr/>
        </p:nvSpPr>
        <p:spPr>
          <a:xfrm flipH="false" flipV="false" rot="0">
            <a:off x="2278874" y="1712595"/>
            <a:ext cx="8657549" cy="7954124"/>
          </a:xfrm>
          <a:custGeom>
            <a:avLst/>
            <a:gdLst/>
            <a:ahLst/>
            <a:cxnLst/>
            <a:rect r="r" b="b" t="t" l="l"/>
            <a:pathLst>
              <a:path h="7954124" w="8657549">
                <a:moveTo>
                  <a:pt x="0" y="0"/>
                </a:moveTo>
                <a:lnTo>
                  <a:pt x="8657549" y="0"/>
                </a:lnTo>
                <a:lnTo>
                  <a:pt x="8657549" y="7954124"/>
                </a:lnTo>
                <a:lnTo>
                  <a:pt x="0" y="7954124"/>
                </a:lnTo>
                <a:lnTo>
                  <a:pt x="0" y="0"/>
                </a:lnTo>
                <a:close/>
              </a:path>
            </a:pathLst>
          </a:custGeom>
          <a:blipFill>
            <a:blip r:embed="rId3"/>
            <a:stretch>
              <a:fillRect l="0" t="0" r="0" b="0"/>
            </a:stretch>
          </a:blipFill>
        </p:spPr>
      </p:sp>
      <p:sp>
        <p:nvSpPr>
          <p:cNvPr name="TextBox 6" id="6"/>
          <p:cNvSpPr txBox="true"/>
          <p:nvPr/>
        </p:nvSpPr>
        <p:spPr>
          <a:xfrm rot="0">
            <a:off x="669342" y="535305"/>
            <a:ext cx="17618658"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CONTROLLER</a:t>
            </a:r>
          </a:p>
        </p:txBody>
      </p:sp>
      <p:sp>
        <p:nvSpPr>
          <p:cNvPr name="TextBox 7" id="7"/>
          <p:cNvSpPr txBox="true"/>
          <p:nvPr/>
        </p:nvSpPr>
        <p:spPr>
          <a:xfrm rot="0">
            <a:off x="12809860" y="3763438"/>
            <a:ext cx="3831483" cy="58293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Database setup</a:t>
            </a:r>
          </a:p>
        </p:txBody>
      </p:sp>
      <p:sp>
        <p:nvSpPr>
          <p:cNvPr name="TextBox 8" id="8"/>
          <p:cNvSpPr txBox="true"/>
          <p:nvPr/>
        </p:nvSpPr>
        <p:spPr>
          <a:xfrm rot="0">
            <a:off x="13222309" y="4327318"/>
            <a:ext cx="3006586" cy="2106295"/>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When app run, it will auto run script to check database, if database not available, it will create new database to match requirement.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9432230" y="6954223"/>
            <a:ext cx="8193837" cy="2980827"/>
            <a:chOff x="0" y="0"/>
            <a:chExt cx="3882273" cy="1412328"/>
          </a:xfrm>
        </p:grpSpPr>
        <p:sp>
          <p:nvSpPr>
            <p:cNvPr name="Freeform 4" id="4"/>
            <p:cNvSpPr/>
            <p:nvPr/>
          </p:nvSpPr>
          <p:spPr>
            <a:xfrm flipH="false" flipV="false" rot="0">
              <a:off x="0" y="0"/>
              <a:ext cx="3882273" cy="1412328"/>
            </a:xfrm>
            <a:custGeom>
              <a:avLst/>
              <a:gdLst/>
              <a:ahLst/>
              <a:cxnLst/>
              <a:rect r="r" b="b" t="t" l="l"/>
              <a:pathLst>
                <a:path h="1412328" w="3882273">
                  <a:moveTo>
                    <a:pt x="3757813" y="1412328"/>
                  </a:moveTo>
                  <a:lnTo>
                    <a:pt x="124460" y="1412328"/>
                  </a:lnTo>
                  <a:cubicBezTo>
                    <a:pt x="55880" y="1412328"/>
                    <a:pt x="0" y="1356448"/>
                    <a:pt x="0" y="1287868"/>
                  </a:cubicBezTo>
                  <a:lnTo>
                    <a:pt x="0" y="124460"/>
                  </a:lnTo>
                  <a:cubicBezTo>
                    <a:pt x="0" y="55880"/>
                    <a:pt x="55880" y="0"/>
                    <a:pt x="124460" y="0"/>
                  </a:cubicBezTo>
                  <a:lnTo>
                    <a:pt x="3757813" y="0"/>
                  </a:lnTo>
                  <a:cubicBezTo>
                    <a:pt x="3826393" y="0"/>
                    <a:pt x="3882273" y="55880"/>
                    <a:pt x="3882273" y="124460"/>
                  </a:cubicBezTo>
                  <a:lnTo>
                    <a:pt x="3882273" y="1287868"/>
                  </a:lnTo>
                  <a:cubicBezTo>
                    <a:pt x="3882273" y="1356448"/>
                    <a:pt x="3826393" y="1412328"/>
                    <a:pt x="3757813" y="1412328"/>
                  </a:cubicBezTo>
                  <a:close/>
                </a:path>
              </a:pathLst>
            </a:custGeom>
            <a:solidFill>
              <a:srgbClr val="D8A1A6"/>
            </a:solidFill>
          </p:spPr>
        </p:sp>
      </p:grpSp>
      <p:sp>
        <p:nvSpPr>
          <p:cNvPr name="Freeform 5" id="5"/>
          <p:cNvSpPr/>
          <p:nvPr/>
        </p:nvSpPr>
        <p:spPr>
          <a:xfrm flipH="false" flipV="false" rot="0">
            <a:off x="9144000" y="1983305"/>
            <a:ext cx="8770297" cy="3765140"/>
          </a:xfrm>
          <a:custGeom>
            <a:avLst/>
            <a:gdLst/>
            <a:ahLst/>
            <a:cxnLst/>
            <a:rect r="r" b="b" t="t" l="l"/>
            <a:pathLst>
              <a:path h="3765140" w="8770297">
                <a:moveTo>
                  <a:pt x="0" y="0"/>
                </a:moveTo>
                <a:lnTo>
                  <a:pt x="8770297" y="0"/>
                </a:lnTo>
                <a:lnTo>
                  <a:pt x="8770297" y="3765140"/>
                </a:lnTo>
                <a:lnTo>
                  <a:pt x="0" y="3765140"/>
                </a:lnTo>
                <a:lnTo>
                  <a:pt x="0" y="0"/>
                </a:lnTo>
                <a:close/>
              </a:path>
            </a:pathLst>
          </a:custGeom>
          <a:blipFill>
            <a:blip r:embed="rId3"/>
            <a:stretch>
              <a:fillRect l="0" t="0" r="0" b="0"/>
            </a:stretch>
          </a:blipFill>
        </p:spPr>
      </p:sp>
      <p:sp>
        <p:nvSpPr>
          <p:cNvPr name="Freeform 6" id="6"/>
          <p:cNvSpPr/>
          <p:nvPr/>
        </p:nvSpPr>
        <p:spPr>
          <a:xfrm flipH="false" flipV="false" rot="0">
            <a:off x="1028700" y="2628579"/>
            <a:ext cx="7429560" cy="5694800"/>
          </a:xfrm>
          <a:custGeom>
            <a:avLst/>
            <a:gdLst/>
            <a:ahLst/>
            <a:cxnLst/>
            <a:rect r="r" b="b" t="t" l="l"/>
            <a:pathLst>
              <a:path h="5694800" w="7429560">
                <a:moveTo>
                  <a:pt x="0" y="0"/>
                </a:moveTo>
                <a:lnTo>
                  <a:pt x="7429560" y="0"/>
                </a:lnTo>
                <a:lnTo>
                  <a:pt x="7429560" y="5694799"/>
                </a:lnTo>
                <a:lnTo>
                  <a:pt x="0" y="5694799"/>
                </a:lnTo>
                <a:lnTo>
                  <a:pt x="0" y="0"/>
                </a:lnTo>
                <a:close/>
              </a:path>
            </a:pathLst>
          </a:custGeom>
          <a:blipFill>
            <a:blip r:embed="rId4"/>
            <a:stretch>
              <a:fillRect l="0" t="0" r="0" b="0"/>
            </a:stretch>
          </a:blipFill>
        </p:spPr>
      </p:sp>
      <p:sp>
        <p:nvSpPr>
          <p:cNvPr name="TextBox 7" id="7"/>
          <p:cNvSpPr txBox="true"/>
          <p:nvPr/>
        </p:nvSpPr>
        <p:spPr>
          <a:xfrm rot="0">
            <a:off x="734812" y="535305"/>
            <a:ext cx="17179484"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CONTROLLER</a:t>
            </a:r>
          </a:p>
        </p:txBody>
      </p:sp>
      <p:sp>
        <p:nvSpPr>
          <p:cNvPr name="TextBox 8" id="8"/>
          <p:cNvSpPr txBox="true"/>
          <p:nvPr/>
        </p:nvSpPr>
        <p:spPr>
          <a:xfrm rot="0">
            <a:off x="9815488" y="7197825"/>
            <a:ext cx="7278745" cy="1173480"/>
          </a:xfrm>
          <a:prstGeom prst="rect">
            <a:avLst/>
          </a:prstGeom>
        </p:spPr>
        <p:txBody>
          <a:bodyPr anchor="t" rtlCol="false" tIns="0" lIns="0" bIns="0" rIns="0">
            <a:spAutoFit/>
          </a:bodyPr>
          <a:lstStyle/>
          <a:p>
            <a:pPr algn="ctr">
              <a:lnSpc>
                <a:spcPts val="4679"/>
              </a:lnSpc>
            </a:pPr>
            <a:r>
              <a:rPr lang="en-US" sz="3599">
                <a:solidFill>
                  <a:srgbClr val="000000"/>
                </a:solidFill>
                <a:latin typeface="Baloo"/>
                <a:ea typeface="Baloo"/>
                <a:cs typeface="Baloo"/>
                <a:sym typeface="Baloo"/>
              </a:rPr>
              <a:t>Database initialize script: DatabaseInitializer</a:t>
            </a:r>
          </a:p>
        </p:txBody>
      </p:sp>
      <p:sp>
        <p:nvSpPr>
          <p:cNvPr name="TextBox 9" id="9"/>
          <p:cNvSpPr txBox="true"/>
          <p:nvPr/>
        </p:nvSpPr>
        <p:spPr>
          <a:xfrm rot="0">
            <a:off x="9909918" y="8427820"/>
            <a:ext cx="7465640" cy="1049020"/>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Script to create 2 table through JDBC: </a:t>
            </a:r>
          </a:p>
          <a:p>
            <a:pPr algn="just" marL="464186" indent="-232093" lvl="1">
              <a:lnSpc>
                <a:spcPts val="2795"/>
              </a:lnSpc>
              <a:buFont typeface="Arial"/>
              <a:buChar char="•"/>
            </a:pPr>
            <a:r>
              <a:rPr lang="en-US" sz="2150">
                <a:solidFill>
                  <a:srgbClr val="000000"/>
                </a:solidFill>
                <a:latin typeface="Clear Sans"/>
                <a:ea typeface="Clear Sans"/>
                <a:cs typeface="Clear Sans"/>
                <a:sym typeface="Clear Sans"/>
              </a:rPr>
              <a:t>Table InitializationStatus to store status of database.</a:t>
            </a:r>
          </a:p>
          <a:p>
            <a:pPr algn="just" marL="464186" indent="-232093" lvl="1">
              <a:lnSpc>
                <a:spcPts val="2795"/>
              </a:lnSpc>
              <a:buFont typeface="Arial"/>
              <a:buChar char="•"/>
            </a:pPr>
            <a:r>
              <a:rPr lang="en-US" sz="2150">
                <a:solidFill>
                  <a:srgbClr val="000000"/>
                </a:solidFill>
                <a:latin typeface="Clear Sans"/>
                <a:ea typeface="Clear Sans"/>
                <a:cs typeface="Clear Sans"/>
                <a:sym typeface="Clear Sans"/>
              </a:rPr>
              <a:t>Table Event to store all event in calendar.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579935" y="4083341"/>
            <a:ext cx="5931116" cy="3598196"/>
            <a:chOff x="0" y="0"/>
            <a:chExt cx="2810187" cy="1704840"/>
          </a:xfrm>
        </p:grpSpPr>
        <p:sp>
          <p:nvSpPr>
            <p:cNvPr name="Freeform 4" id="4"/>
            <p:cNvSpPr/>
            <p:nvPr/>
          </p:nvSpPr>
          <p:spPr>
            <a:xfrm flipH="false" flipV="false" rot="0">
              <a:off x="0" y="0"/>
              <a:ext cx="2810187" cy="1704840"/>
            </a:xfrm>
            <a:custGeom>
              <a:avLst/>
              <a:gdLst/>
              <a:ahLst/>
              <a:cxnLst/>
              <a:rect r="r" b="b" t="t" l="l"/>
              <a:pathLst>
                <a:path h="1704840" w="2810187">
                  <a:moveTo>
                    <a:pt x="2685727" y="1704840"/>
                  </a:moveTo>
                  <a:lnTo>
                    <a:pt x="124460" y="1704840"/>
                  </a:lnTo>
                  <a:cubicBezTo>
                    <a:pt x="55880" y="1704840"/>
                    <a:pt x="0" y="1648960"/>
                    <a:pt x="0" y="1580380"/>
                  </a:cubicBezTo>
                  <a:lnTo>
                    <a:pt x="0" y="124460"/>
                  </a:lnTo>
                  <a:cubicBezTo>
                    <a:pt x="0" y="55880"/>
                    <a:pt x="55880" y="0"/>
                    <a:pt x="124460" y="0"/>
                  </a:cubicBezTo>
                  <a:lnTo>
                    <a:pt x="2685727" y="0"/>
                  </a:lnTo>
                  <a:cubicBezTo>
                    <a:pt x="2754307" y="0"/>
                    <a:pt x="2810187" y="55880"/>
                    <a:pt x="2810187" y="124460"/>
                  </a:cubicBezTo>
                  <a:lnTo>
                    <a:pt x="2810187" y="1580380"/>
                  </a:lnTo>
                  <a:cubicBezTo>
                    <a:pt x="2810187" y="1648960"/>
                    <a:pt x="2754307" y="1704840"/>
                    <a:pt x="2685727" y="1704840"/>
                  </a:cubicBezTo>
                  <a:close/>
                </a:path>
              </a:pathLst>
            </a:custGeom>
            <a:solidFill>
              <a:srgbClr val="D8A1A6"/>
            </a:solidFill>
          </p:spPr>
        </p:sp>
      </p:grpSp>
      <p:sp>
        <p:nvSpPr>
          <p:cNvPr name="Freeform 5" id="5"/>
          <p:cNvSpPr/>
          <p:nvPr/>
        </p:nvSpPr>
        <p:spPr>
          <a:xfrm flipH="false" flipV="false" rot="0">
            <a:off x="2132025" y="2109524"/>
            <a:ext cx="7925793" cy="7635517"/>
          </a:xfrm>
          <a:custGeom>
            <a:avLst/>
            <a:gdLst/>
            <a:ahLst/>
            <a:cxnLst/>
            <a:rect r="r" b="b" t="t" l="l"/>
            <a:pathLst>
              <a:path h="7635517" w="7925793">
                <a:moveTo>
                  <a:pt x="0" y="0"/>
                </a:moveTo>
                <a:lnTo>
                  <a:pt x="7925793" y="0"/>
                </a:lnTo>
                <a:lnTo>
                  <a:pt x="7925793" y="7635517"/>
                </a:lnTo>
                <a:lnTo>
                  <a:pt x="0" y="7635517"/>
                </a:lnTo>
                <a:lnTo>
                  <a:pt x="0" y="0"/>
                </a:lnTo>
                <a:close/>
              </a:path>
            </a:pathLst>
          </a:custGeom>
          <a:blipFill>
            <a:blip r:embed="rId3"/>
            <a:stretch>
              <a:fillRect l="0" t="0" r="0" b="0"/>
            </a:stretch>
          </a:blipFill>
        </p:spPr>
      </p:sp>
      <p:sp>
        <p:nvSpPr>
          <p:cNvPr name="TextBox 6" id="6"/>
          <p:cNvSpPr txBox="true"/>
          <p:nvPr/>
        </p:nvSpPr>
        <p:spPr>
          <a:xfrm rot="0">
            <a:off x="603872" y="535305"/>
            <a:ext cx="17684128"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CONTROLLER</a:t>
            </a:r>
          </a:p>
        </p:txBody>
      </p:sp>
      <p:sp>
        <p:nvSpPr>
          <p:cNvPr name="TextBox 7" id="7"/>
          <p:cNvSpPr txBox="true"/>
          <p:nvPr/>
        </p:nvSpPr>
        <p:spPr>
          <a:xfrm rot="0">
            <a:off x="11877349" y="4446398"/>
            <a:ext cx="5336288" cy="11734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Main interact with database when it ready</a:t>
            </a:r>
          </a:p>
        </p:txBody>
      </p:sp>
      <p:sp>
        <p:nvSpPr>
          <p:cNvPr name="TextBox 8" id="8"/>
          <p:cNvSpPr txBox="true"/>
          <p:nvPr/>
        </p:nvSpPr>
        <p:spPr>
          <a:xfrm rot="0">
            <a:off x="12212043" y="5783823"/>
            <a:ext cx="5001594" cy="1753870"/>
          </a:xfrm>
          <a:prstGeom prst="rect">
            <a:avLst/>
          </a:prstGeom>
        </p:spPr>
        <p:txBody>
          <a:bodyPr anchor="t" rtlCol="false" tIns="0" lIns="0" bIns="0" rIns="0">
            <a:spAutoFit/>
          </a:bodyPr>
          <a:lstStyle/>
          <a:p>
            <a:pPr algn="just" marL="464186" indent="-232093" lvl="1">
              <a:lnSpc>
                <a:spcPts val="2795"/>
              </a:lnSpc>
              <a:buFont typeface="Arial"/>
              <a:buChar char="•"/>
            </a:pPr>
            <a:r>
              <a:rPr lang="en-US" sz="2150">
                <a:solidFill>
                  <a:srgbClr val="000000"/>
                </a:solidFill>
                <a:latin typeface="Clear Sans"/>
                <a:ea typeface="Clear Sans"/>
                <a:cs typeface="Clear Sans"/>
                <a:sym typeface="Clear Sans"/>
              </a:rPr>
              <a:t>Take out all event base on the week:</a:t>
            </a:r>
          </a:p>
          <a:p>
            <a:pPr algn="just">
              <a:lnSpc>
                <a:spcPts val="2795"/>
              </a:lnSpc>
            </a:pPr>
            <a:r>
              <a:rPr lang="en-US" sz="2150">
                <a:solidFill>
                  <a:srgbClr val="000000"/>
                </a:solidFill>
                <a:latin typeface="Clear Sans"/>
                <a:ea typeface="Clear Sans"/>
                <a:cs typeface="Clear Sans"/>
                <a:sym typeface="Clear Sans"/>
              </a:rPr>
              <a:t>by filer all event by start, end date and consider to </a:t>
            </a:r>
            <a:r>
              <a:rPr lang="en-US" sz="2150" b="true">
                <a:solidFill>
                  <a:srgbClr val="000000"/>
                </a:solidFill>
                <a:latin typeface="Clear Sans Bold"/>
                <a:ea typeface="Clear Sans Bold"/>
                <a:cs typeface="Clear Sans Bold"/>
                <a:sym typeface="Clear Sans Bold"/>
              </a:rPr>
              <a:t>RepeatType</a:t>
            </a:r>
            <a:r>
              <a:rPr lang="en-US" sz="2150">
                <a:solidFill>
                  <a:srgbClr val="000000"/>
                </a:solidFill>
                <a:latin typeface="Clear Sans"/>
                <a:ea typeface="Clear Sans"/>
                <a:cs typeface="Clear Sans"/>
                <a:sym typeface="Clear Sans"/>
              </a:rPr>
              <a:t>: Daily, Monthly or Weekly</a:t>
            </a:r>
          </a:p>
          <a:p>
            <a:pPr algn="just">
              <a:lnSpc>
                <a:spcPts val="2795"/>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956586" y="1794659"/>
            <a:ext cx="5810685" cy="7463641"/>
            <a:chOff x="0" y="0"/>
            <a:chExt cx="1982470" cy="2546420"/>
          </a:xfrm>
        </p:grpSpPr>
        <p:sp>
          <p:nvSpPr>
            <p:cNvPr name="Freeform 4" id="4"/>
            <p:cNvSpPr/>
            <p:nvPr/>
          </p:nvSpPr>
          <p:spPr>
            <a:xfrm flipH="false" flipV="false" rot="0">
              <a:off x="0" y="0"/>
              <a:ext cx="1982470" cy="2546420"/>
            </a:xfrm>
            <a:custGeom>
              <a:avLst/>
              <a:gdLst/>
              <a:ahLst/>
              <a:cxnLst/>
              <a:rect r="r" b="b" t="t" l="l"/>
              <a:pathLst>
                <a:path h="2546420" w="1982470">
                  <a:moveTo>
                    <a:pt x="1858010" y="2546420"/>
                  </a:moveTo>
                  <a:lnTo>
                    <a:pt x="124460" y="2546420"/>
                  </a:lnTo>
                  <a:cubicBezTo>
                    <a:pt x="55880" y="2546420"/>
                    <a:pt x="0" y="2490540"/>
                    <a:pt x="0" y="2421960"/>
                  </a:cubicBezTo>
                  <a:lnTo>
                    <a:pt x="0" y="124460"/>
                  </a:lnTo>
                  <a:cubicBezTo>
                    <a:pt x="0" y="55880"/>
                    <a:pt x="55880" y="0"/>
                    <a:pt x="124460" y="0"/>
                  </a:cubicBezTo>
                  <a:lnTo>
                    <a:pt x="1858010" y="0"/>
                  </a:lnTo>
                  <a:cubicBezTo>
                    <a:pt x="1926590" y="0"/>
                    <a:pt x="1982470" y="55880"/>
                    <a:pt x="1982470" y="124460"/>
                  </a:cubicBezTo>
                  <a:lnTo>
                    <a:pt x="1982470" y="2421960"/>
                  </a:lnTo>
                  <a:cubicBezTo>
                    <a:pt x="1982470" y="2490540"/>
                    <a:pt x="1926590" y="2546420"/>
                    <a:pt x="1858010" y="2546420"/>
                  </a:cubicBezTo>
                  <a:close/>
                </a:path>
              </a:pathLst>
            </a:custGeom>
            <a:solidFill>
              <a:srgbClr val="D8A1A6"/>
            </a:solidFill>
          </p:spPr>
        </p:sp>
      </p:grpSp>
      <p:sp>
        <p:nvSpPr>
          <p:cNvPr name="Freeform 5" id="5"/>
          <p:cNvSpPr/>
          <p:nvPr/>
        </p:nvSpPr>
        <p:spPr>
          <a:xfrm flipH="false" flipV="false" rot="0">
            <a:off x="5992331" y="1858443"/>
            <a:ext cx="5358420" cy="3576647"/>
          </a:xfrm>
          <a:custGeom>
            <a:avLst/>
            <a:gdLst/>
            <a:ahLst/>
            <a:cxnLst/>
            <a:rect r="r" b="b" t="t" l="l"/>
            <a:pathLst>
              <a:path h="3576647" w="5358420">
                <a:moveTo>
                  <a:pt x="0" y="0"/>
                </a:moveTo>
                <a:lnTo>
                  <a:pt x="5358421" y="0"/>
                </a:lnTo>
                <a:lnTo>
                  <a:pt x="5358421" y="3576647"/>
                </a:lnTo>
                <a:lnTo>
                  <a:pt x="0" y="3576647"/>
                </a:lnTo>
                <a:lnTo>
                  <a:pt x="0" y="0"/>
                </a:lnTo>
                <a:close/>
              </a:path>
            </a:pathLst>
          </a:custGeom>
          <a:blipFill>
            <a:blip r:embed="rId3"/>
            <a:stretch>
              <a:fillRect l="0" t="0" r="0" b="0"/>
            </a:stretch>
          </a:blipFill>
        </p:spPr>
      </p:sp>
      <p:sp>
        <p:nvSpPr>
          <p:cNvPr name="Freeform 6" id="6"/>
          <p:cNvSpPr/>
          <p:nvPr/>
        </p:nvSpPr>
        <p:spPr>
          <a:xfrm flipH="false" flipV="false" rot="0">
            <a:off x="297074" y="1647950"/>
            <a:ext cx="5089423" cy="7854301"/>
          </a:xfrm>
          <a:custGeom>
            <a:avLst/>
            <a:gdLst/>
            <a:ahLst/>
            <a:cxnLst/>
            <a:rect r="r" b="b" t="t" l="l"/>
            <a:pathLst>
              <a:path h="7854301" w="5089423">
                <a:moveTo>
                  <a:pt x="0" y="0"/>
                </a:moveTo>
                <a:lnTo>
                  <a:pt x="5089423" y="0"/>
                </a:lnTo>
                <a:lnTo>
                  <a:pt x="5089423" y="7854301"/>
                </a:lnTo>
                <a:lnTo>
                  <a:pt x="0" y="7854301"/>
                </a:lnTo>
                <a:lnTo>
                  <a:pt x="0" y="0"/>
                </a:lnTo>
                <a:close/>
              </a:path>
            </a:pathLst>
          </a:custGeom>
          <a:blipFill>
            <a:blip r:embed="rId4"/>
            <a:stretch>
              <a:fillRect l="0" t="0" r="0" b="0"/>
            </a:stretch>
          </a:blipFill>
        </p:spPr>
      </p:sp>
      <p:sp>
        <p:nvSpPr>
          <p:cNvPr name="TextBox 7" id="7"/>
          <p:cNvSpPr txBox="true"/>
          <p:nvPr/>
        </p:nvSpPr>
        <p:spPr>
          <a:xfrm rot="0">
            <a:off x="1891271" y="535305"/>
            <a:ext cx="1450545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MODEL</a:t>
            </a:r>
          </a:p>
        </p:txBody>
      </p:sp>
      <p:sp>
        <p:nvSpPr>
          <p:cNvPr name="TextBox 8" id="8"/>
          <p:cNvSpPr txBox="true"/>
          <p:nvPr/>
        </p:nvSpPr>
        <p:spPr>
          <a:xfrm rot="0">
            <a:off x="12610303" y="2082861"/>
            <a:ext cx="4503250" cy="794725"/>
          </a:xfrm>
          <a:prstGeom prst="rect">
            <a:avLst/>
          </a:prstGeom>
        </p:spPr>
        <p:txBody>
          <a:bodyPr anchor="t" rtlCol="false" tIns="0" lIns="0" bIns="0" rIns="0">
            <a:spAutoFit/>
          </a:bodyPr>
          <a:lstStyle/>
          <a:p>
            <a:pPr algn="ctr">
              <a:lnSpc>
                <a:spcPts val="6499"/>
              </a:lnSpc>
            </a:pPr>
            <a:r>
              <a:rPr lang="en-US" sz="4999">
                <a:solidFill>
                  <a:srgbClr val="000000"/>
                </a:solidFill>
                <a:latin typeface="Baloo"/>
                <a:ea typeface="Baloo"/>
                <a:cs typeface="Baloo"/>
                <a:sym typeface="Baloo"/>
              </a:rPr>
              <a:t>Model</a:t>
            </a:r>
          </a:p>
        </p:txBody>
      </p:sp>
      <p:sp>
        <p:nvSpPr>
          <p:cNvPr name="Freeform 9" id="9"/>
          <p:cNvSpPr/>
          <p:nvPr/>
        </p:nvSpPr>
        <p:spPr>
          <a:xfrm flipH="false" flipV="false" rot="0">
            <a:off x="5992331" y="5912754"/>
            <a:ext cx="5358420" cy="3379004"/>
          </a:xfrm>
          <a:custGeom>
            <a:avLst/>
            <a:gdLst/>
            <a:ahLst/>
            <a:cxnLst/>
            <a:rect r="r" b="b" t="t" l="l"/>
            <a:pathLst>
              <a:path h="3379004" w="5358420">
                <a:moveTo>
                  <a:pt x="0" y="0"/>
                </a:moveTo>
                <a:lnTo>
                  <a:pt x="5358421" y="0"/>
                </a:lnTo>
                <a:lnTo>
                  <a:pt x="5358421" y="3379004"/>
                </a:lnTo>
                <a:lnTo>
                  <a:pt x="0" y="3379004"/>
                </a:lnTo>
                <a:lnTo>
                  <a:pt x="0" y="0"/>
                </a:lnTo>
                <a:close/>
              </a:path>
            </a:pathLst>
          </a:custGeom>
          <a:blipFill>
            <a:blip r:embed="rId5"/>
            <a:stretch>
              <a:fillRect l="0" t="0" r="0" b="0"/>
            </a:stretch>
          </a:blipFill>
        </p:spPr>
      </p:sp>
      <p:sp>
        <p:nvSpPr>
          <p:cNvPr name="TextBox 10" id="10"/>
          <p:cNvSpPr txBox="true"/>
          <p:nvPr/>
        </p:nvSpPr>
        <p:spPr>
          <a:xfrm rot="0">
            <a:off x="12438117" y="2849011"/>
            <a:ext cx="4821183" cy="6080287"/>
          </a:xfrm>
          <a:prstGeom prst="rect">
            <a:avLst/>
          </a:prstGeom>
        </p:spPr>
        <p:txBody>
          <a:bodyPr anchor="t" rtlCol="false" tIns="0" lIns="0" bIns="0" rIns="0">
            <a:spAutoFit/>
          </a:bodyPr>
          <a:lstStyle/>
          <a:p>
            <a:pPr algn="l">
              <a:lnSpc>
                <a:spcPts val="2441"/>
              </a:lnSpc>
              <a:spcBef>
                <a:spcPct val="0"/>
              </a:spcBef>
            </a:pPr>
            <a:r>
              <a:rPr lang="en-US" sz="1743">
                <a:solidFill>
                  <a:srgbClr val="000000"/>
                </a:solidFill>
                <a:latin typeface="DM Sans"/>
                <a:ea typeface="DM Sans"/>
                <a:cs typeface="DM Sans"/>
                <a:sym typeface="DM Sans"/>
              </a:rPr>
              <a:t>How It W</a:t>
            </a:r>
            <a:r>
              <a:rPr lang="en-US" sz="1743">
                <a:solidFill>
                  <a:srgbClr val="000000"/>
                </a:solidFill>
                <a:latin typeface="DM Sans"/>
                <a:ea typeface="DM Sans"/>
                <a:cs typeface="DM Sans"/>
                <a:sym typeface="DM Sans"/>
              </a:rPr>
              <a:t>orks:</a:t>
            </a:r>
          </a:p>
          <a:p>
            <a:pPr algn="l" marL="376451" indent="-188226" lvl="1">
              <a:lnSpc>
                <a:spcPts val="2441"/>
              </a:lnSpc>
              <a:spcBef>
                <a:spcPct val="0"/>
              </a:spcBef>
              <a:buFont typeface="Arial"/>
              <a:buChar char="•"/>
            </a:pPr>
            <a:r>
              <a:rPr lang="en-US" sz="1743">
                <a:solidFill>
                  <a:srgbClr val="000000"/>
                </a:solidFill>
                <a:latin typeface="DM Sans"/>
                <a:ea typeface="DM Sans"/>
                <a:cs typeface="DM Sans"/>
                <a:sym typeface="DM Sans"/>
              </a:rPr>
              <a:t>The </a:t>
            </a:r>
            <a:r>
              <a:rPr lang="en-US" b="true" sz="1743">
                <a:solidFill>
                  <a:srgbClr val="FFFFFF"/>
                </a:solidFill>
                <a:latin typeface="DM Sans Bold"/>
                <a:ea typeface="DM Sans Bold"/>
                <a:cs typeface="DM Sans Bold"/>
                <a:sym typeface="DM Sans Bold"/>
              </a:rPr>
              <a:t>Event</a:t>
            </a:r>
            <a:r>
              <a:rPr lang="en-US" sz="1743">
                <a:solidFill>
                  <a:srgbClr val="000000"/>
                </a:solidFill>
                <a:latin typeface="DM Sans"/>
                <a:ea typeface="DM Sans"/>
                <a:cs typeface="DM Sans"/>
                <a:sym typeface="DM Sans"/>
              </a:rPr>
              <a:t> class models event details, including recurrence patterns and visual representation.</a:t>
            </a:r>
          </a:p>
          <a:p>
            <a:pPr algn="l" marL="376451" indent="-188226" lvl="1">
              <a:lnSpc>
                <a:spcPts val="2441"/>
              </a:lnSpc>
              <a:spcBef>
                <a:spcPct val="0"/>
              </a:spcBef>
              <a:buFont typeface="Arial"/>
              <a:buChar char="•"/>
            </a:pPr>
            <a:r>
              <a:rPr lang="en-US" sz="1743">
                <a:solidFill>
                  <a:srgbClr val="000000"/>
                </a:solidFill>
                <a:latin typeface="DM Sans"/>
                <a:ea typeface="DM Sans"/>
                <a:cs typeface="DM Sans"/>
                <a:sym typeface="DM Sans"/>
              </a:rPr>
              <a:t>Uses </a:t>
            </a:r>
            <a:r>
              <a:rPr lang="en-US" b="true" sz="1743">
                <a:solidFill>
                  <a:srgbClr val="FFFFFF"/>
                </a:solidFill>
                <a:latin typeface="DM Sans Bold"/>
                <a:ea typeface="DM Sans Bold"/>
                <a:cs typeface="DM Sans Bold"/>
                <a:sym typeface="DM Sans Bold"/>
              </a:rPr>
              <a:t>Colors</a:t>
            </a:r>
            <a:r>
              <a:rPr lang="en-US" sz="1743">
                <a:solidFill>
                  <a:srgbClr val="000000"/>
                </a:solidFill>
                <a:latin typeface="DM Sans"/>
                <a:ea typeface="DM Sans"/>
                <a:cs typeface="DM Sans"/>
                <a:sym typeface="DM Sans"/>
              </a:rPr>
              <a:t> enum to assign event colors with RGB values for easy visual identification.</a:t>
            </a:r>
          </a:p>
          <a:p>
            <a:pPr algn="l" marL="376451" indent="-188226" lvl="1">
              <a:lnSpc>
                <a:spcPts val="2441"/>
              </a:lnSpc>
              <a:spcBef>
                <a:spcPct val="0"/>
              </a:spcBef>
              <a:buFont typeface="Arial"/>
              <a:buChar char="•"/>
            </a:pPr>
            <a:r>
              <a:rPr lang="en-US" sz="1743">
                <a:solidFill>
                  <a:srgbClr val="000000"/>
                </a:solidFill>
                <a:latin typeface="DM Sans"/>
                <a:ea typeface="DM Sans"/>
                <a:cs typeface="DM Sans"/>
                <a:sym typeface="DM Sans"/>
              </a:rPr>
              <a:t>Implements </a:t>
            </a:r>
            <a:r>
              <a:rPr lang="en-US" b="true" sz="1743">
                <a:solidFill>
                  <a:srgbClr val="FFFFFF"/>
                </a:solidFill>
                <a:latin typeface="DM Sans Bold"/>
                <a:ea typeface="DM Sans Bold"/>
                <a:cs typeface="DM Sans Bold"/>
                <a:sym typeface="DM Sans Bold"/>
              </a:rPr>
              <a:t>RepeatType</a:t>
            </a:r>
            <a:r>
              <a:rPr lang="en-US" sz="1743">
                <a:solidFill>
                  <a:srgbClr val="000000"/>
                </a:solidFill>
                <a:latin typeface="DM Sans"/>
                <a:ea typeface="DM Sans"/>
                <a:cs typeface="DM Sans"/>
                <a:sym typeface="DM Sans"/>
              </a:rPr>
              <a:t> enum to support different event repetition types (e.g., Daily, Weekly).</a:t>
            </a:r>
          </a:p>
          <a:p>
            <a:pPr algn="l">
              <a:lnSpc>
                <a:spcPts val="2441"/>
              </a:lnSpc>
              <a:spcBef>
                <a:spcPct val="0"/>
              </a:spcBef>
            </a:pPr>
            <a:r>
              <a:rPr lang="en-US" sz="1743">
                <a:solidFill>
                  <a:srgbClr val="000000"/>
                </a:solidFill>
                <a:latin typeface="DM Sans"/>
                <a:ea typeface="DM Sans"/>
                <a:cs typeface="DM Sans"/>
                <a:sym typeface="DM Sans"/>
              </a:rPr>
              <a:t>Effectiveness:</a:t>
            </a:r>
          </a:p>
          <a:p>
            <a:pPr algn="l" marL="376451" indent="-188226" lvl="1">
              <a:lnSpc>
                <a:spcPts val="2441"/>
              </a:lnSpc>
              <a:spcBef>
                <a:spcPct val="0"/>
              </a:spcBef>
              <a:buFont typeface="Arial"/>
              <a:buChar char="•"/>
            </a:pPr>
            <a:r>
              <a:rPr lang="en-US" sz="1743">
                <a:solidFill>
                  <a:srgbClr val="000000"/>
                </a:solidFill>
                <a:latin typeface="DM Sans"/>
                <a:ea typeface="DM Sans"/>
                <a:cs typeface="DM Sans"/>
                <a:sym typeface="DM Sans"/>
              </a:rPr>
              <a:t>Efficient Event Handling: Simplifies scheduling with structured attributes and built-in recurrence options.</a:t>
            </a:r>
          </a:p>
          <a:p>
            <a:pPr algn="l" marL="376451" indent="-188226" lvl="1">
              <a:lnSpc>
                <a:spcPts val="2441"/>
              </a:lnSpc>
              <a:spcBef>
                <a:spcPct val="0"/>
              </a:spcBef>
              <a:buFont typeface="Arial"/>
              <a:buChar char="•"/>
            </a:pPr>
            <a:r>
              <a:rPr lang="en-US" sz="1743">
                <a:solidFill>
                  <a:srgbClr val="000000"/>
                </a:solidFill>
                <a:latin typeface="DM Sans"/>
                <a:ea typeface="DM Sans"/>
                <a:cs typeface="DM Sans"/>
                <a:sym typeface="DM Sans"/>
              </a:rPr>
              <a:t>Enhanced User Experience: Color coding makes events easily distinguishable.</a:t>
            </a:r>
          </a:p>
          <a:p>
            <a:pPr algn="l" marL="376451" indent="-188226" lvl="1">
              <a:lnSpc>
                <a:spcPts val="2441"/>
              </a:lnSpc>
              <a:spcBef>
                <a:spcPct val="0"/>
              </a:spcBef>
              <a:buFont typeface="Arial"/>
              <a:buChar char="•"/>
            </a:pPr>
            <a:r>
              <a:rPr lang="en-US" sz="1743">
                <a:solidFill>
                  <a:srgbClr val="000000"/>
                </a:solidFill>
                <a:latin typeface="DM Sans"/>
                <a:ea typeface="DM Sans"/>
                <a:cs typeface="DM Sans"/>
                <a:sym typeface="DM Sans"/>
              </a:rPr>
              <a:t>Flexible Recurrence: Supports various repetition frequencies, catering to diverse scheduling needs.</a:t>
            </a:r>
          </a:p>
          <a:p>
            <a:pPr algn="l">
              <a:lnSpc>
                <a:spcPts val="2441"/>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697487"/>
            <a:ext cx="7848753" cy="2282322"/>
          </a:xfrm>
          <a:prstGeom prst="rect">
            <a:avLst/>
          </a:prstGeom>
        </p:spPr>
        <p:txBody>
          <a:bodyPr anchor="t" rtlCol="false" tIns="0" lIns="0" bIns="0" rIns="0">
            <a:spAutoFit/>
          </a:bodyPr>
          <a:lstStyle/>
          <a:p>
            <a:pPr algn="ctr">
              <a:lnSpc>
                <a:spcPts val="8730"/>
              </a:lnSpc>
            </a:pPr>
            <a:r>
              <a:rPr lang="en-US" b="true" sz="9000">
                <a:solidFill>
                  <a:srgbClr val="000000"/>
                </a:solidFill>
                <a:latin typeface="DM Sans Bold"/>
                <a:ea typeface="DM Sans Bold"/>
                <a:cs typeface="DM Sans Bold"/>
                <a:sym typeface="DM Sans Bold"/>
              </a:rPr>
              <a:t>Origin of the creative idea</a:t>
            </a:r>
          </a:p>
        </p:txBody>
      </p:sp>
      <p:sp>
        <p:nvSpPr>
          <p:cNvPr name="TextBox 5" id="5"/>
          <p:cNvSpPr txBox="true"/>
          <p:nvPr/>
        </p:nvSpPr>
        <p:spPr>
          <a:xfrm rot="0">
            <a:off x="1775818" y="5996092"/>
            <a:ext cx="7707571" cy="1990725"/>
          </a:xfrm>
          <a:prstGeom prst="rect">
            <a:avLst/>
          </a:prstGeom>
        </p:spPr>
        <p:txBody>
          <a:bodyPr anchor="t" rtlCol="false" tIns="0" lIns="0" bIns="0" rIns="0">
            <a:spAutoFit/>
          </a:bodyPr>
          <a:lstStyle/>
          <a:p>
            <a:pPr algn="just" marL="0" indent="0" lvl="0">
              <a:lnSpc>
                <a:spcPts val="2699"/>
              </a:lnSpc>
              <a:spcBef>
                <a:spcPct val="0"/>
              </a:spcBef>
            </a:pPr>
            <a:r>
              <a:rPr lang="en-US" sz="1999" spc="119">
                <a:solidFill>
                  <a:srgbClr val="000000"/>
                </a:solidFill>
                <a:latin typeface="DM Sans"/>
                <a:ea typeface="DM Sans"/>
                <a:cs typeface="DM Sans"/>
                <a:sym typeface="DM Sans"/>
              </a:rPr>
              <a:t>The idea for the Timetable Scheduler emerged from the pressing challenges faced by educational institutions in managing schedules efficiently. Traditional manual scheduling methods are often labor-intensive and error-prone, leading to frequent conflicts and inefficiencies.</a:t>
            </a:r>
          </a:p>
          <a:p>
            <a:pPr algn="just" marL="0" indent="0" lvl="0">
              <a:lnSpc>
                <a:spcPts val="2699"/>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6638718"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823672" y="4822899"/>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10519563" y="4822899"/>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4522310"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3936908" y="2465524"/>
            <a:ext cx="10414184" cy="1177290"/>
          </a:xfrm>
          <a:prstGeom prst="rect">
            <a:avLst/>
          </a:prstGeom>
        </p:spPr>
        <p:txBody>
          <a:bodyPr anchor="t" rtlCol="false" tIns="0" lIns="0" bIns="0" rIns="0">
            <a:spAutoFit/>
          </a:bodyPr>
          <a:lstStyle/>
          <a:p>
            <a:pPr algn="ctr">
              <a:lnSpc>
                <a:spcPts val="8730"/>
              </a:lnSpc>
              <a:spcBef>
                <a:spcPct val="0"/>
              </a:spcBef>
            </a:pPr>
            <a:r>
              <a:rPr lang="en-US" b="true" sz="9000">
                <a:solidFill>
                  <a:srgbClr val="000000"/>
                </a:solidFill>
                <a:latin typeface="DM Sans Bold"/>
                <a:ea typeface="DM Sans Bold"/>
                <a:cs typeface="DM Sans Bold"/>
                <a:sym typeface="DM Sans Bold"/>
              </a:rPr>
              <a:t>Key Inspirations</a:t>
            </a:r>
          </a:p>
        </p:txBody>
      </p:sp>
      <p:sp>
        <p:nvSpPr>
          <p:cNvPr name="TextBox 17" id="17"/>
          <p:cNvSpPr txBox="true"/>
          <p:nvPr/>
        </p:nvSpPr>
        <p:spPr>
          <a:xfrm rot="0">
            <a:off x="2678973" y="5613373"/>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8" id="18"/>
          <p:cNvSpPr txBox="true"/>
          <p:nvPr/>
        </p:nvSpPr>
        <p:spPr>
          <a:xfrm rot="0">
            <a:off x="6454203" y="5613373"/>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9" id="19"/>
          <p:cNvSpPr txBox="true"/>
          <p:nvPr/>
        </p:nvSpPr>
        <p:spPr>
          <a:xfrm rot="0">
            <a:off x="1385463" y="6447891"/>
            <a:ext cx="3490833" cy="1979676"/>
          </a:xfrm>
          <a:prstGeom prst="rect">
            <a:avLst/>
          </a:prstGeom>
        </p:spPr>
        <p:txBody>
          <a:bodyPr anchor="t" rtlCol="false" tIns="0" lIns="0" bIns="0" rIns="0">
            <a:spAutoFit/>
          </a:bodyPr>
          <a:lstStyle/>
          <a:p>
            <a:pPr algn="just">
              <a:lnSpc>
                <a:spcPts val="2651"/>
              </a:lnSpc>
            </a:pPr>
            <a:r>
              <a:rPr lang="en-US" sz="1699">
                <a:solidFill>
                  <a:srgbClr val="000000"/>
                </a:solidFill>
                <a:latin typeface="DM Sans"/>
                <a:ea typeface="DM Sans"/>
                <a:cs typeface="DM Sans"/>
                <a:sym typeface="DM Sans"/>
              </a:rPr>
              <a:t>Pain P</a:t>
            </a:r>
            <a:r>
              <a:rPr lang="en-US" sz="1699">
                <a:solidFill>
                  <a:srgbClr val="000000"/>
                </a:solidFill>
                <a:latin typeface="DM Sans"/>
                <a:ea typeface="DM Sans"/>
                <a:cs typeface="DM Sans"/>
                <a:sym typeface="DM Sans"/>
              </a:rPr>
              <a:t>oints in Manual Scheduling:</a:t>
            </a:r>
          </a:p>
          <a:p>
            <a:pPr algn="just" marL="367029" indent="-183514" lvl="1">
              <a:lnSpc>
                <a:spcPts val="2651"/>
              </a:lnSpc>
              <a:buFont typeface="Arial"/>
              <a:buChar char="•"/>
            </a:pPr>
            <a:r>
              <a:rPr lang="en-US" sz="1699">
                <a:solidFill>
                  <a:srgbClr val="000000"/>
                </a:solidFill>
                <a:latin typeface="DM Sans"/>
                <a:ea typeface="DM Sans"/>
                <a:cs typeface="DM Sans"/>
                <a:sym typeface="DM Sans"/>
              </a:rPr>
              <a:t>Time-consuming processes</a:t>
            </a:r>
          </a:p>
          <a:p>
            <a:pPr algn="just" marL="367029" indent="-183514" lvl="1">
              <a:lnSpc>
                <a:spcPts val="2651"/>
              </a:lnSpc>
              <a:buFont typeface="Arial"/>
              <a:buChar char="•"/>
            </a:pPr>
            <a:r>
              <a:rPr lang="en-US" sz="1699">
                <a:solidFill>
                  <a:srgbClr val="000000"/>
                </a:solidFill>
                <a:latin typeface="DM Sans"/>
                <a:ea typeface="DM Sans"/>
                <a:cs typeface="DM Sans"/>
                <a:sym typeface="DM Sans"/>
              </a:rPr>
              <a:t>High likelihood of human error</a:t>
            </a:r>
          </a:p>
          <a:p>
            <a:pPr algn="just" marL="367029" indent="-183514" lvl="1">
              <a:lnSpc>
                <a:spcPts val="2651"/>
              </a:lnSpc>
              <a:buFont typeface="Arial"/>
              <a:buChar char="•"/>
            </a:pPr>
            <a:r>
              <a:rPr lang="en-US" sz="1699">
                <a:solidFill>
                  <a:srgbClr val="000000"/>
                </a:solidFill>
                <a:latin typeface="DM Sans"/>
                <a:ea typeface="DM Sans"/>
                <a:cs typeface="DM Sans"/>
                <a:sym typeface="DM Sans"/>
              </a:rPr>
              <a:t>Difficulty in managing recurring events and avoiding overlaps</a:t>
            </a:r>
          </a:p>
          <a:p>
            <a:pPr algn="just">
              <a:lnSpc>
                <a:spcPts val="2651"/>
              </a:lnSpc>
            </a:pPr>
          </a:p>
        </p:txBody>
      </p:sp>
      <p:sp>
        <p:nvSpPr>
          <p:cNvPr name="TextBox 20" id="20"/>
          <p:cNvSpPr txBox="true"/>
          <p:nvPr/>
        </p:nvSpPr>
        <p:spPr>
          <a:xfrm rot="0">
            <a:off x="5519302" y="6445224"/>
            <a:ext cx="3132225" cy="1979676"/>
          </a:xfrm>
          <a:prstGeom prst="rect">
            <a:avLst/>
          </a:prstGeom>
        </p:spPr>
        <p:txBody>
          <a:bodyPr anchor="t" rtlCol="false" tIns="0" lIns="0" bIns="0" rIns="0">
            <a:spAutoFit/>
          </a:bodyPr>
          <a:lstStyle/>
          <a:p>
            <a:pPr algn="just">
              <a:lnSpc>
                <a:spcPts val="2651"/>
              </a:lnSpc>
            </a:pPr>
            <a:r>
              <a:rPr lang="en-US" sz="1699">
                <a:solidFill>
                  <a:srgbClr val="000000"/>
                </a:solidFill>
                <a:latin typeface="DM Sans"/>
                <a:ea typeface="DM Sans"/>
                <a:cs typeface="DM Sans"/>
                <a:sym typeface="DM Sans"/>
              </a:rPr>
              <a:t>N</a:t>
            </a:r>
            <a:r>
              <a:rPr lang="en-US" sz="1699">
                <a:solidFill>
                  <a:srgbClr val="000000"/>
                </a:solidFill>
                <a:latin typeface="DM Sans"/>
                <a:ea typeface="DM Sans"/>
                <a:cs typeface="DM Sans"/>
                <a:sym typeface="DM Sans"/>
              </a:rPr>
              <a:t>eed for Automation:</a:t>
            </a:r>
          </a:p>
          <a:p>
            <a:pPr algn="just" marL="367029" indent="-183514" lvl="1">
              <a:lnSpc>
                <a:spcPts val="2651"/>
              </a:lnSpc>
              <a:buFont typeface="Arial"/>
              <a:buChar char="•"/>
            </a:pPr>
            <a:r>
              <a:rPr lang="en-US" sz="1699">
                <a:solidFill>
                  <a:srgbClr val="000000"/>
                </a:solidFill>
                <a:latin typeface="DM Sans"/>
                <a:ea typeface="DM Sans"/>
                <a:cs typeface="DM Sans"/>
                <a:sym typeface="DM Sans"/>
              </a:rPr>
              <a:t>Automating the scheduling process reduces workload</a:t>
            </a:r>
          </a:p>
          <a:p>
            <a:pPr algn="just" marL="367029" indent="-183514" lvl="1">
              <a:lnSpc>
                <a:spcPts val="2651"/>
              </a:lnSpc>
              <a:buFont typeface="Arial"/>
              <a:buChar char="•"/>
            </a:pPr>
            <a:r>
              <a:rPr lang="en-US" sz="1699">
                <a:solidFill>
                  <a:srgbClr val="000000"/>
                </a:solidFill>
                <a:latin typeface="DM Sans"/>
                <a:ea typeface="DM Sans"/>
                <a:cs typeface="DM Sans"/>
                <a:sym typeface="DM Sans"/>
              </a:rPr>
              <a:t>Ensures accuracy and conflict prevention</a:t>
            </a:r>
          </a:p>
          <a:p>
            <a:pPr algn="just">
              <a:lnSpc>
                <a:spcPts val="2651"/>
              </a:lnSpc>
            </a:pPr>
          </a:p>
        </p:txBody>
      </p:sp>
      <p:sp>
        <p:nvSpPr>
          <p:cNvPr name="TextBox 21" id="21"/>
          <p:cNvSpPr txBox="true"/>
          <p:nvPr/>
        </p:nvSpPr>
        <p:spPr>
          <a:xfrm rot="0">
            <a:off x="10404126" y="5613373"/>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22" id="22"/>
          <p:cNvSpPr txBox="true"/>
          <p:nvPr/>
        </p:nvSpPr>
        <p:spPr>
          <a:xfrm rot="0">
            <a:off x="9249026" y="6445224"/>
            <a:ext cx="3545187" cy="2646426"/>
          </a:xfrm>
          <a:prstGeom prst="rect">
            <a:avLst/>
          </a:prstGeom>
        </p:spPr>
        <p:txBody>
          <a:bodyPr anchor="t" rtlCol="false" tIns="0" lIns="0" bIns="0" rIns="0">
            <a:spAutoFit/>
          </a:bodyPr>
          <a:lstStyle/>
          <a:p>
            <a:pPr algn="just">
              <a:lnSpc>
                <a:spcPts val="2651"/>
              </a:lnSpc>
            </a:pPr>
            <a:r>
              <a:rPr lang="en-US" sz="1699">
                <a:solidFill>
                  <a:srgbClr val="000000"/>
                </a:solidFill>
                <a:latin typeface="DM Sans"/>
                <a:ea typeface="DM Sans"/>
                <a:cs typeface="DM Sans"/>
                <a:sym typeface="DM Sans"/>
              </a:rPr>
              <a:t>Java</a:t>
            </a:r>
            <a:r>
              <a:rPr lang="en-US" sz="1699">
                <a:solidFill>
                  <a:srgbClr val="000000"/>
                </a:solidFill>
                <a:latin typeface="DM Sans"/>
                <a:ea typeface="DM Sans"/>
                <a:cs typeface="DM Sans"/>
                <a:sym typeface="DM Sans"/>
              </a:rPr>
              <a:t> Swing and User Experience:</a:t>
            </a:r>
          </a:p>
          <a:p>
            <a:pPr algn="just" marL="367029" indent="-183514" lvl="1">
              <a:lnSpc>
                <a:spcPts val="2651"/>
              </a:lnSpc>
              <a:buFont typeface="Arial"/>
              <a:buChar char="•"/>
            </a:pPr>
            <a:r>
              <a:rPr lang="en-US" sz="1699">
                <a:solidFill>
                  <a:srgbClr val="000000"/>
                </a:solidFill>
                <a:latin typeface="DM Sans"/>
                <a:ea typeface="DM Sans"/>
                <a:cs typeface="DM Sans"/>
                <a:sym typeface="DM Sans"/>
              </a:rPr>
              <a:t>Java Swing was chosen for creating an intuitive and adaptable graphical interface</a:t>
            </a:r>
          </a:p>
          <a:p>
            <a:pPr algn="just" marL="367029" indent="-183514" lvl="1">
              <a:lnSpc>
                <a:spcPts val="2651"/>
              </a:lnSpc>
              <a:buFont typeface="Arial"/>
              <a:buChar char="•"/>
            </a:pPr>
            <a:r>
              <a:rPr lang="en-US" sz="1699">
                <a:solidFill>
                  <a:srgbClr val="000000"/>
                </a:solidFill>
                <a:latin typeface="DM Sans"/>
                <a:ea typeface="DM Sans"/>
                <a:cs typeface="DM Sans"/>
                <a:sym typeface="DM Sans"/>
              </a:rPr>
              <a:t>Aimed at making scheduling accessible even for non-technical users</a:t>
            </a:r>
          </a:p>
          <a:p>
            <a:pPr algn="just">
              <a:lnSpc>
                <a:spcPts val="2651"/>
              </a:lnSpc>
            </a:pPr>
          </a:p>
        </p:txBody>
      </p:sp>
      <p:sp>
        <p:nvSpPr>
          <p:cNvPr name="TextBox 23" id="23"/>
          <p:cNvSpPr txBox="true"/>
          <p:nvPr/>
        </p:nvSpPr>
        <p:spPr>
          <a:xfrm rot="0">
            <a:off x="14351092"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04</a:t>
            </a:r>
          </a:p>
        </p:txBody>
      </p:sp>
      <p:sp>
        <p:nvSpPr>
          <p:cNvPr name="TextBox 24" id="24"/>
          <p:cNvSpPr txBox="true"/>
          <p:nvPr/>
        </p:nvSpPr>
        <p:spPr>
          <a:xfrm rot="0">
            <a:off x="13310590" y="6445224"/>
            <a:ext cx="3672191" cy="2646426"/>
          </a:xfrm>
          <a:prstGeom prst="rect">
            <a:avLst/>
          </a:prstGeom>
        </p:spPr>
        <p:txBody>
          <a:bodyPr anchor="t" rtlCol="false" tIns="0" lIns="0" bIns="0" rIns="0">
            <a:spAutoFit/>
          </a:bodyPr>
          <a:lstStyle/>
          <a:p>
            <a:pPr algn="just">
              <a:lnSpc>
                <a:spcPts val="2651"/>
              </a:lnSpc>
            </a:pPr>
            <a:r>
              <a:rPr lang="en-US" sz="1699">
                <a:solidFill>
                  <a:srgbClr val="000000"/>
                </a:solidFill>
                <a:latin typeface="DM Sans"/>
                <a:ea typeface="DM Sans"/>
                <a:cs typeface="DM Sans"/>
                <a:sym typeface="DM Sans"/>
              </a:rPr>
              <a:t>Room f</a:t>
            </a:r>
            <a:r>
              <a:rPr lang="en-US" sz="1699">
                <a:solidFill>
                  <a:srgbClr val="000000"/>
                </a:solidFill>
                <a:latin typeface="DM Sans"/>
                <a:ea typeface="DM Sans"/>
                <a:cs typeface="DM Sans"/>
                <a:sym typeface="DM Sans"/>
              </a:rPr>
              <a:t>or Future Expansion:</a:t>
            </a:r>
          </a:p>
          <a:p>
            <a:pPr algn="just" marL="367029" indent="-183514" lvl="1">
              <a:lnSpc>
                <a:spcPts val="2651"/>
              </a:lnSpc>
              <a:buFont typeface="Arial"/>
              <a:buChar char="•"/>
            </a:pPr>
            <a:r>
              <a:rPr lang="en-US" sz="1699">
                <a:solidFill>
                  <a:srgbClr val="000000"/>
                </a:solidFill>
                <a:latin typeface="DM Sans"/>
                <a:ea typeface="DM Sans"/>
                <a:cs typeface="DM Sans"/>
                <a:sym typeface="DM Sans"/>
              </a:rPr>
              <a:t>Potential to integrate advanced features like room reservations and detailed lesson planning</a:t>
            </a:r>
          </a:p>
          <a:p>
            <a:pPr algn="just" marL="367029" indent="-183514" lvl="1">
              <a:lnSpc>
                <a:spcPts val="2651"/>
              </a:lnSpc>
              <a:buFont typeface="Arial"/>
              <a:buChar char="•"/>
            </a:pPr>
            <a:r>
              <a:rPr lang="en-US" sz="1699">
                <a:solidFill>
                  <a:srgbClr val="000000"/>
                </a:solidFill>
                <a:latin typeface="DM Sans"/>
                <a:ea typeface="DM Sans"/>
                <a:cs typeface="DM Sans"/>
                <a:sym typeface="DM Sans"/>
              </a:rPr>
              <a:t>Focus on creating a scalable solution adaptable to evolving educational needs</a:t>
            </a:r>
          </a:p>
          <a:p>
            <a:pPr algn="just">
              <a:lnSpc>
                <a:spcPts val="2651"/>
              </a:lnSpc>
            </a:pP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486991" y="2228594"/>
            <a:ext cx="7395075" cy="6091693"/>
          </a:xfrm>
          <a:custGeom>
            <a:avLst/>
            <a:gdLst/>
            <a:ahLst/>
            <a:cxnLst/>
            <a:rect r="r" b="b" t="t" l="l"/>
            <a:pathLst>
              <a:path h="6091693" w="7395075">
                <a:moveTo>
                  <a:pt x="0" y="0"/>
                </a:moveTo>
                <a:lnTo>
                  <a:pt x="7395075" y="0"/>
                </a:lnTo>
                <a:lnTo>
                  <a:pt x="7395075" y="6091693"/>
                </a:lnTo>
                <a:lnTo>
                  <a:pt x="0" y="6091693"/>
                </a:lnTo>
                <a:lnTo>
                  <a:pt x="0" y="0"/>
                </a:lnTo>
                <a:close/>
              </a:path>
            </a:pathLst>
          </a:custGeom>
          <a:blipFill>
            <a:blip r:embed="rId3"/>
            <a:stretch>
              <a:fillRect l="0" t="0" r="0" b="0"/>
            </a:stretch>
          </a:blipFill>
        </p:spPr>
      </p:sp>
      <p:sp>
        <p:nvSpPr>
          <p:cNvPr name="Freeform 4" id="4"/>
          <p:cNvSpPr/>
          <p:nvPr/>
        </p:nvSpPr>
        <p:spPr>
          <a:xfrm flipH="false" flipV="false" rot="0">
            <a:off x="10241007" y="2221897"/>
            <a:ext cx="6448048" cy="5843206"/>
          </a:xfrm>
          <a:custGeom>
            <a:avLst/>
            <a:gdLst/>
            <a:ahLst/>
            <a:cxnLst/>
            <a:rect r="r" b="b" t="t" l="l"/>
            <a:pathLst>
              <a:path h="5843206" w="6448048">
                <a:moveTo>
                  <a:pt x="0" y="0"/>
                </a:moveTo>
                <a:lnTo>
                  <a:pt x="6448048" y="0"/>
                </a:lnTo>
                <a:lnTo>
                  <a:pt x="6448048" y="5843206"/>
                </a:lnTo>
                <a:lnTo>
                  <a:pt x="0" y="5843206"/>
                </a:lnTo>
                <a:lnTo>
                  <a:pt x="0" y="0"/>
                </a:lnTo>
                <a:close/>
              </a:path>
            </a:pathLst>
          </a:custGeom>
          <a:blipFill>
            <a:blip r:embed="rId4"/>
            <a:stretch>
              <a:fillRect l="0" t="0" r="0" b="0"/>
            </a:stretch>
          </a:blipFill>
        </p:spPr>
      </p:sp>
      <p:sp>
        <p:nvSpPr>
          <p:cNvPr name="TextBox 5" id="5"/>
          <p:cNvSpPr txBox="true"/>
          <p:nvPr/>
        </p:nvSpPr>
        <p:spPr>
          <a:xfrm rot="0">
            <a:off x="6497701" y="760909"/>
            <a:ext cx="5429640"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Interface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28700" y="2444574"/>
            <a:ext cx="7027864" cy="6279473"/>
          </a:xfrm>
          <a:custGeom>
            <a:avLst/>
            <a:gdLst/>
            <a:ahLst/>
            <a:cxnLst/>
            <a:rect r="r" b="b" t="t" l="l"/>
            <a:pathLst>
              <a:path h="6279473" w="7027864">
                <a:moveTo>
                  <a:pt x="0" y="0"/>
                </a:moveTo>
                <a:lnTo>
                  <a:pt x="7027864" y="0"/>
                </a:lnTo>
                <a:lnTo>
                  <a:pt x="7027864" y="6279472"/>
                </a:lnTo>
                <a:lnTo>
                  <a:pt x="0" y="6279472"/>
                </a:lnTo>
                <a:lnTo>
                  <a:pt x="0" y="0"/>
                </a:lnTo>
                <a:close/>
              </a:path>
            </a:pathLst>
          </a:custGeom>
          <a:blipFill>
            <a:blip r:embed="rId3"/>
            <a:stretch>
              <a:fillRect l="0" t="0" r="0" b="0"/>
            </a:stretch>
          </a:blipFill>
        </p:spPr>
      </p:sp>
      <p:sp>
        <p:nvSpPr>
          <p:cNvPr name="Freeform 4" id="4"/>
          <p:cNvSpPr/>
          <p:nvPr/>
        </p:nvSpPr>
        <p:spPr>
          <a:xfrm flipH="false" flipV="false" rot="0">
            <a:off x="8602565" y="2444574"/>
            <a:ext cx="9356456" cy="3649018"/>
          </a:xfrm>
          <a:custGeom>
            <a:avLst/>
            <a:gdLst/>
            <a:ahLst/>
            <a:cxnLst/>
            <a:rect r="r" b="b" t="t" l="l"/>
            <a:pathLst>
              <a:path h="3649018" w="9356456">
                <a:moveTo>
                  <a:pt x="0" y="0"/>
                </a:moveTo>
                <a:lnTo>
                  <a:pt x="9356456" y="0"/>
                </a:lnTo>
                <a:lnTo>
                  <a:pt x="9356456" y="3649018"/>
                </a:lnTo>
                <a:lnTo>
                  <a:pt x="0" y="3649018"/>
                </a:lnTo>
                <a:lnTo>
                  <a:pt x="0" y="0"/>
                </a:lnTo>
                <a:close/>
              </a:path>
            </a:pathLst>
          </a:custGeom>
          <a:blipFill>
            <a:blip r:embed="rId4"/>
            <a:stretch>
              <a:fillRect l="0" t="0" r="0" b="0"/>
            </a:stretch>
          </a:blipFill>
        </p:spPr>
      </p:sp>
      <p:sp>
        <p:nvSpPr>
          <p:cNvPr name="Freeform 5" id="5"/>
          <p:cNvSpPr/>
          <p:nvPr/>
        </p:nvSpPr>
        <p:spPr>
          <a:xfrm flipH="false" flipV="false" rot="0">
            <a:off x="8602565" y="6402006"/>
            <a:ext cx="9356456" cy="2322040"/>
          </a:xfrm>
          <a:custGeom>
            <a:avLst/>
            <a:gdLst/>
            <a:ahLst/>
            <a:cxnLst/>
            <a:rect r="r" b="b" t="t" l="l"/>
            <a:pathLst>
              <a:path h="2322040" w="9356456">
                <a:moveTo>
                  <a:pt x="0" y="0"/>
                </a:moveTo>
                <a:lnTo>
                  <a:pt x="9356456" y="0"/>
                </a:lnTo>
                <a:lnTo>
                  <a:pt x="9356456" y="2322040"/>
                </a:lnTo>
                <a:lnTo>
                  <a:pt x="0" y="2322040"/>
                </a:lnTo>
                <a:lnTo>
                  <a:pt x="0" y="0"/>
                </a:lnTo>
                <a:close/>
              </a:path>
            </a:pathLst>
          </a:custGeom>
          <a:blipFill>
            <a:blip r:embed="rId5"/>
            <a:stretch>
              <a:fillRect l="0" t="0" r="0" b="0"/>
            </a:stretch>
          </a:blipFill>
        </p:spPr>
      </p:sp>
      <p:sp>
        <p:nvSpPr>
          <p:cNvPr name="TextBox 6" id="6"/>
          <p:cNvSpPr txBox="true"/>
          <p:nvPr/>
        </p:nvSpPr>
        <p:spPr>
          <a:xfrm rot="0">
            <a:off x="6497701" y="760909"/>
            <a:ext cx="5429640"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Interface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447195" y="5364656"/>
            <a:ext cx="5879836" cy="3155716"/>
            <a:chOff x="0" y="0"/>
            <a:chExt cx="2174131" cy="1166859"/>
          </a:xfrm>
        </p:grpSpPr>
        <p:sp>
          <p:nvSpPr>
            <p:cNvPr name="Freeform 4" id="4"/>
            <p:cNvSpPr/>
            <p:nvPr/>
          </p:nvSpPr>
          <p:spPr>
            <a:xfrm flipH="false" flipV="false" rot="0">
              <a:off x="0" y="0"/>
              <a:ext cx="2174131" cy="1166859"/>
            </a:xfrm>
            <a:custGeom>
              <a:avLst/>
              <a:gdLst/>
              <a:ahLst/>
              <a:cxnLst/>
              <a:rect r="r" b="b" t="t" l="l"/>
              <a:pathLst>
                <a:path h="1166859" w="2174131">
                  <a:moveTo>
                    <a:pt x="19750" y="0"/>
                  </a:moveTo>
                  <a:lnTo>
                    <a:pt x="2154381" y="0"/>
                  </a:lnTo>
                  <a:cubicBezTo>
                    <a:pt x="2165289" y="0"/>
                    <a:pt x="2174131" y="8843"/>
                    <a:pt x="2174131" y="19750"/>
                  </a:cubicBezTo>
                  <a:lnTo>
                    <a:pt x="2174131" y="1147109"/>
                  </a:lnTo>
                  <a:cubicBezTo>
                    <a:pt x="2174131" y="1158017"/>
                    <a:pt x="2165289" y="1166859"/>
                    <a:pt x="2154381" y="1166859"/>
                  </a:cubicBezTo>
                  <a:lnTo>
                    <a:pt x="19750" y="1166859"/>
                  </a:lnTo>
                  <a:cubicBezTo>
                    <a:pt x="8843" y="1166859"/>
                    <a:pt x="0" y="1158017"/>
                    <a:pt x="0" y="1147109"/>
                  </a:cubicBezTo>
                  <a:lnTo>
                    <a:pt x="0" y="19750"/>
                  </a:lnTo>
                  <a:cubicBezTo>
                    <a:pt x="0" y="8843"/>
                    <a:pt x="8843" y="0"/>
                    <a:pt x="19750"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174131" cy="120495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5400000">
            <a:off x="8566738" y="4023299"/>
            <a:ext cx="1522980" cy="683956"/>
          </a:xfrm>
          <a:custGeom>
            <a:avLst/>
            <a:gdLst/>
            <a:ahLst/>
            <a:cxnLst/>
            <a:rect r="r" b="b" t="t" l="l"/>
            <a:pathLst>
              <a:path h="683956" w="1522980">
                <a:moveTo>
                  <a:pt x="0" y="0"/>
                </a:moveTo>
                <a:lnTo>
                  <a:pt x="1522980" y="0"/>
                </a:lnTo>
                <a:lnTo>
                  <a:pt x="1522980" y="683957"/>
                </a:lnTo>
                <a:lnTo>
                  <a:pt x="0" y="683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7617967">
            <a:off x="2973113" y="3994570"/>
            <a:ext cx="1491559" cy="669846"/>
          </a:xfrm>
          <a:custGeom>
            <a:avLst/>
            <a:gdLst/>
            <a:ahLst/>
            <a:cxnLst/>
            <a:rect r="r" b="b" t="t" l="l"/>
            <a:pathLst>
              <a:path h="669846" w="1491559">
                <a:moveTo>
                  <a:pt x="0" y="0"/>
                </a:moveTo>
                <a:lnTo>
                  <a:pt x="1491559" y="0"/>
                </a:lnTo>
                <a:lnTo>
                  <a:pt x="1491559" y="669846"/>
                </a:lnTo>
                <a:lnTo>
                  <a:pt x="0" y="6698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93005" y="5594535"/>
            <a:ext cx="5251436" cy="2648332"/>
          </a:xfrm>
          <a:prstGeom prst="rect">
            <a:avLst/>
          </a:prstGeom>
        </p:spPr>
        <p:txBody>
          <a:bodyPr anchor="t" rtlCol="false" tIns="0" lIns="0" bIns="0" rIns="0">
            <a:spAutoFit/>
          </a:bodyPr>
          <a:lstStyle/>
          <a:p>
            <a:pPr algn="just" marL="0" indent="0" lvl="0">
              <a:lnSpc>
                <a:spcPts val="2681"/>
              </a:lnSpc>
            </a:pPr>
            <a:r>
              <a:rPr lang="en-US" b="true" sz="1799">
                <a:solidFill>
                  <a:srgbClr val="FFFFFF"/>
                </a:solidFill>
                <a:latin typeface="DM Sans Bold"/>
                <a:ea typeface="DM Sans Bold"/>
                <a:cs typeface="DM Sans Bold"/>
                <a:sym typeface="DM Sans Bold"/>
              </a:rPr>
              <a:t>MySQ</a:t>
            </a:r>
            <a:r>
              <a:rPr lang="en-US" b="true" sz="1799" strike="noStrike" u="none">
                <a:solidFill>
                  <a:srgbClr val="FFFFFF"/>
                </a:solidFill>
                <a:latin typeface="DM Sans Bold"/>
                <a:ea typeface="DM Sans Bold"/>
                <a:cs typeface="DM Sans Bold"/>
                <a:sym typeface="DM Sans Bold"/>
              </a:rPr>
              <a:t>L Connector</a:t>
            </a:r>
          </a:p>
          <a:p>
            <a:pPr algn="just" marL="388615" indent="-194308" lvl="1">
              <a:lnSpc>
                <a:spcPts val="2681"/>
              </a:lnSpc>
              <a:buFont typeface="Arial"/>
              <a:buChar char="•"/>
            </a:pPr>
            <a:r>
              <a:rPr lang="en-US" b="true" sz="1799" strike="noStrike" u="none">
                <a:solidFill>
                  <a:srgbClr val="FFFFFF"/>
                </a:solidFill>
                <a:latin typeface="DM Sans Bold"/>
                <a:ea typeface="DM Sans Bold"/>
                <a:cs typeface="DM Sans Bold"/>
                <a:sym typeface="DM Sans Bold"/>
              </a:rPr>
              <a:t>Facilitates seamless interaction between the Java application and the MySQL database.</a:t>
            </a:r>
          </a:p>
          <a:p>
            <a:pPr algn="just" marL="388615" indent="-194308" lvl="1">
              <a:lnSpc>
                <a:spcPts val="2681"/>
              </a:lnSpc>
              <a:buFont typeface="Arial"/>
              <a:buChar char="•"/>
            </a:pPr>
            <a:r>
              <a:rPr lang="en-US" b="true" sz="1799" strike="noStrike" u="none">
                <a:solidFill>
                  <a:srgbClr val="FFFFFF"/>
                </a:solidFill>
                <a:latin typeface="DM Sans Bold"/>
                <a:ea typeface="DM Sans Bold"/>
                <a:cs typeface="DM Sans Bold"/>
                <a:sym typeface="DM Sans Bold"/>
              </a:rPr>
              <a:t>Enables efficient storage and retrieval of timetable data, ensuring data integrity and smooth operation.</a:t>
            </a:r>
          </a:p>
          <a:p>
            <a:pPr algn="just" marL="0" indent="0" lvl="0">
              <a:lnSpc>
                <a:spcPts val="2681"/>
              </a:lnSpc>
            </a:pPr>
          </a:p>
        </p:txBody>
      </p:sp>
      <p:sp>
        <p:nvSpPr>
          <p:cNvPr name="TextBox 9" id="9"/>
          <p:cNvSpPr txBox="true"/>
          <p:nvPr/>
        </p:nvSpPr>
        <p:spPr>
          <a:xfrm rot="0">
            <a:off x="3002823" y="1974562"/>
            <a:ext cx="13385417" cy="1043306"/>
          </a:xfrm>
          <a:prstGeom prst="rect">
            <a:avLst/>
          </a:prstGeom>
        </p:spPr>
        <p:txBody>
          <a:bodyPr anchor="t" rtlCol="false" tIns="0" lIns="0" bIns="0" rIns="0">
            <a:spAutoFit/>
          </a:bodyPr>
          <a:lstStyle/>
          <a:p>
            <a:pPr algn="ctr" marL="0" indent="0" lvl="1">
              <a:lnSpc>
                <a:spcPts val="7760"/>
              </a:lnSpc>
              <a:spcBef>
                <a:spcPct val="0"/>
              </a:spcBef>
            </a:pPr>
            <a:r>
              <a:rPr lang="en-US" b="true" sz="8000">
                <a:solidFill>
                  <a:srgbClr val="000000"/>
                </a:solidFill>
                <a:latin typeface="DM Sans Bold"/>
                <a:ea typeface="DM Sans Bold"/>
                <a:cs typeface="DM Sans Bold"/>
                <a:sym typeface="DM Sans Bold"/>
              </a:rPr>
              <a:t>ADDITION LIBRARY USED</a:t>
            </a:r>
          </a:p>
        </p:txBody>
      </p:sp>
      <p:sp>
        <p:nvSpPr>
          <p:cNvPr name="Freeform 10" id="10"/>
          <p:cNvSpPr/>
          <p:nvPr/>
        </p:nvSpPr>
        <p:spPr>
          <a:xfrm flipH="false" flipV="false" rot="3209977">
            <a:off x="14190818" y="4071006"/>
            <a:ext cx="1389090" cy="623828"/>
          </a:xfrm>
          <a:custGeom>
            <a:avLst/>
            <a:gdLst/>
            <a:ahLst/>
            <a:cxnLst/>
            <a:rect r="r" b="b" t="t" l="l"/>
            <a:pathLst>
              <a:path h="623828" w="1389090">
                <a:moveTo>
                  <a:pt x="0" y="0"/>
                </a:moveTo>
                <a:lnTo>
                  <a:pt x="1389090" y="0"/>
                </a:lnTo>
                <a:lnTo>
                  <a:pt x="1389090" y="623828"/>
                </a:lnTo>
                <a:lnTo>
                  <a:pt x="0" y="623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2533900" y="5364656"/>
            <a:ext cx="5248097" cy="3155716"/>
            <a:chOff x="0" y="0"/>
            <a:chExt cx="1940539" cy="1166859"/>
          </a:xfrm>
        </p:grpSpPr>
        <p:sp>
          <p:nvSpPr>
            <p:cNvPr name="Freeform 12" id="12"/>
            <p:cNvSpPr/>
            <p:nvPr/>
          </p:nvSpPr>
          <p:spPr>
            <a:xfrm flipH="false" flipV="false" rot="0">
              <a:off x="0" y="0"/>
              <a:ext cx="1940539" cy="1166859"/>
            </a:xfrm>
            <a:custGeom>
              <a:avLst/>
              <a:gdLst/>
              <a:ahLst/>
              <a:cxnLst/>
              <a:rect r="r" b="b" t="t" l="l"/>
              <a:pathLst>
                <a:path h="1166859" w="1940539">
                  <a:moveTo>
                    <a:pt x="22128" y="0"/>
                  </a:moveTo>
                  <a:lnTo>
                    <a:pt x="1918411" y="0"/>
                  </a:lnTo>
                  <a:cubicBezTo>
                    <a:pt x="1930632" y="0"/>
                    <a:pt x="1940539" y="9907"/>
                    <a:pt x="1940539" y="22128"/>
                  </a:cubicBezTo>
                  <a:lnTo>
                    <a:pt x="1940539" y="1144731"/>
                  </a:lnTo>
                  <a:cubicBezTo>
                    <a:pt x="1940539" y="1150600"/>
                    <a:pt x="1938208" y="1156228"/>
                    <a:pt x="1934058" y="1160378"/>
                  </a:cubicBezTo>
                  <a:cubicBezTo>
                    <a:pt x="1929908" y="1164528"/>
                    <a:pt x="1924280" y="1166859"/>
                    <a:pt x="1918411" y="1166859"/>
                  </a:cubicBezTo>
                  <a:lnTo>
                    <a:pt x="22128" y="1166859"/>
                  </a:lnTo>
                  <a:cubicBezTo>
                    <a:pt x="9907" y="1166859"/>
                    <a:pt x="0" y="1156952"/>
                    <a:pt x="0" y="1144731"/>
                  </a:cubicBezTo>
                  <a:lnTo>
                    <a:pt x="0" y="22128"/>
                  </a:lnTo>
                  <a:cubicBezTo>
                    <a:pt x="0" y="9907"/>
                    <a:pt x="9907" y="0"/>
                    <a:pt x="22128" y="0"/>
                  </a:cubicBezTo>
                  <a:close/>
                </a:path>
              </a:pathLst>
            </a:custGeom>
            <a:solidFill>
              <a:srgbClr val="8AB7E2"/>
            </a:solidFill>
            <a:ln w="9525" cap="sq">
              <a:solidFill>
                <a:srgbClr val="000000"/>
              </a:solidFill>
              <a:prstDash val="solid"/>
              <a:miter/>
            </a:ln>
          </p:spPr>
        </p:sp>
        <p:sp>
          <p:nvSpPr>
            <p:cNvPr name="TextBox 13" id="13"/>
            <p:cNvSpPr txBox="true"/>
            <p:nvPr/>
          </p:nvSpPr>
          <p:spPr>
            <a:xfrm>
              <a:off x="0" y="-38100"/>
              <a:ext cx="1940539" cy="120495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12802079" y="5594535"/>
            <a:ext cx="4737086" cy="2648332"/>
          </a:xfrm>
          <a:prstGeom prst="rect">
            <a:avLst/>
          </a:prstGeom>
        </p:spPr>
        <p:txBody>
          <a:bodyPr anchor="t" rtlCol="false" tIns="0" lIns="0" bIns="0" rIns="0">
            <a:spAutoFit/>
          </a:bodyPr>
          <a:lstStyle/>
          <a:p>
            <a:pPr algn="just" marL="0" indent="0" lvl="0">
              <a:lnSpc>
                <a:spcPts val="2681"/>
              </a:lnSpc>
            </a:pPr>
            <a:r>
              <a:rPr lang="en-US" b="true" sz="1799">
                <a:solidFill>
                  <a:srgbClr val="FFFFFF"/>
                </a:solidFill>
                <a:latin typeface="DM Sans Bold"/>
                <a:ea typeface="DM Sans Bold"/>
                <a:cs typeface="DM Sans Bold"/>
                <a:sym typeface="DM Sans Bold"/>
              </a:rPr>
              <a:t>iT</a:t>
            </a:r>
            <a:r>
              <a:rPr lang="en-US" b="true" sz="1799" strike="noStrike" u="none">
                <a:solidFill>
                  <a:srgbClr val="FFFFFF"/>
                </a:solidFill>
                <a:latin typeface="DM Sans Bold"/>
                <a:ea typeface="DM Sans Bold"/>
                <a:cs typeface="DM Sans Bold"/>
                <a:sym typeface="DM Sans Bold"/>
              </a:rPr>
              <a:t>ext PDF Library</a:t>
            </a:r>
          </a:p>
          <a:p>
            <a:pPr algn="just" marL="388615" indent="-194308" lvl="1">
              <a:lnSpc>
                <a:spcPts val="2681"/>
              </a:lnSpc>
              <a:buFont typeface="Arial"/>
              <a:buChar char="•"/>
            </a:pPr>
            <a:r>
              <a:rPr lang="en-US" b="true" sz="1799" strike="noStrike" u="none">
                <a:solidFill>
                  <a:srgbClr val="FFFFFF"/>
                </a:solidFill>
                <a:latin typeface="DM Sans Bold"/>
                <a:ea typeface="DM Sans Bold"/>
                <a:cs typeface="DM Sans Bold"/>
                <a:sym typeface="DM Sans Bold"/>
              </a:rPr>
              <a:t>Enables the creation and manipulation of PDF documents.</a:t>
            </a:r>
          </a:p>
          <a:p>
            <a:pPr algn="just" marL="388615" indent="-194308" lvl="1">
              <a:lnSpc>
                <a:spcPts val="2681"/>
              </a:lnSpc>
              <a:buFont typeface="Arial"/>
              <a:buChar char="•"/>
            </a:pPr>
            <a:r>
              <a:rPr lang="en-US" b="true" sz="1799" strike="noStrike" u="none">
                <a:solidFill>
                  <a:srgbClr val="FFFFFF"/>
                </a:solidFill>
                <a:latin typeface="DM Sans Bold"/>
                <a:ea typeface="DM Sans Bold"/>
                <a:cs typeface="DM Sans Bold"/>
                <a:sym typeface="DM Sans Bold"/>
              </a:rPr>
              <a:t>Essential for generating reports and exporting timetables in a professional PDF format, ensuring flexibility and high-quality document output.</a:t>
            </a:r>
          </a:p>
          <a:p>
            <a:pPr algn="just" marL="0" indent="0" lvl="0">
              <a:lnSpc>
                <a:spcPts val="2681"/>
              </a:lnSpc>
            </a:pPr>
          </a:p>
        </p:txBody>
      </p:sp>
      <p:grpSp>
        <p:nvGrpSpPr>
          <p:cNvPr name="Group 15" id="15"/>
          <p:cNvGrpSpPr/>
          <p:nvPr/>
        </p:nvGrpSpPr>
        <p:grpSpPr>
          <a:xfrm rot="0">
            <a:off x="6577841" y="5364656"/>
            <a:ext cx="5614638" cy="3155716"/>
            <a:chOff x="0" y="0"/>
            <a:chExt cx="2076072" cy="1166859"/>
          </a:xfrm>
        </p:grpSpPr>
        <p:sp>
          <p:nvSpPr>
            <p:cNvPr name="Freeform 16" id="16"/>
            <p:cNvSpPr/>
            <p:nvPr/>
          </p:nvSpPr>
          <p:spPr>
            <a:xfrm flipH="false" flipV="false" rot="0">
              <a:off x="0" y="0"/>
              <a:ext cx="2076072" cy="1166859"/>
            </a:xfrm>
            <a:custGeom>
              <a:avLst/>
              <a:gdLst/>
              <a:ahLst/>
              <a:cxnLst/>
              <a:rect r="r" b="b" t="t" l="l"/>
              <a:pathLst>
                <a:path h="1166859" w="2076072">
                  <a:moveTo>
                    <a:pt x="20683" y="0"/>
                  </a:moveTo>
                  <a:lnTo>
                    <a:pt x="2055388" y="0"/>
                  </a:lnTo>
                  <a:cubicBezTo>
                    <a:pt x="2066811" y="0"/>
                    <a:pt x="2076072" y="9260"/>
                    <a:pt x="2076072" y="20683"/>
                  </a:cubicBezTo>
                  <a:lnTo>
                    <a:pt x="2076072" y="1146176"/>
                  </a:lnTo>
                  <a:cubicBezTo>
                    <a:pt x="2076072" y="1157599"/>
                    <a:pt x="2066811" y="1166859"/>
                    <a:pt x="2055388" y="1166859"/>
                  </a:cubicBezTo>
                  <a:lnTo>
                    <a:pt x="20683" y="1166859"/>
                  </a:lnTo>
                  <a:cubicBezTo>
                    <a:pt x="9260" y="1166859"/>
                    <a:pt x="0" y="1157599"/>
                    <a:pt x="0" y="1146176"/>
                  </a:cubicBezTo>
                  <a:lnTo>
                    <a:pt x="0" y="20683"/>
                  </a:lnTo>
                  <a:cubicBezTo>
                    <a:pt x="0" y="9260"/>
                    <a:pt x="9260" y="0"/>
                    <a:pt x="20683" y="0"/>
                  </a:cubicBezTo>
                  <a:close/>
                </a:path>
              </a:pathLst>
            </a:custGeom>
            <a:solidFill>
              <a:srgbClr val="8AB7E2"/>
            </a:solidFill>
            <a:ln w="9525" cap="sq">
              <a:solidFill>
                <a:srgbClr val="000000"/>
              </a:solidFill>
              <a:prstDash val="solid"/>
              <a:miter/>
            </a:ln>
          </p:spPr>
        </p:sp>
        <p:sp>
          <p:nvSpPr>
            <p:cNvPr name="TextBox 17" id="17"/>
            <p:cNvSpPr txBox="true"/>
            <p:nvPr/>
          </p:nvSpPr>
          <p:spPr>
            <a:xfrm>
              <a:off x="0" y="-38100"/>
              <a:ext cx="2076072" cy="120495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6936027" y="5594535"/>
            <a:ext cx="4706286" cy="2314957"/>
          </a:xfrm>
          <a:prstGeom prst="rect">
            <a:avLst/>
          </a:prstGeom>
        </p:spPr>
        <p:txBody>
          <a:bodyPr anchor="t" rtlCol="false" tIns="0" lIns="0" bIns="0" rIns="0">
            <a:spAutoFit/>
          </a:bodyPr>
          <a:lstStyle/>
          <a:p>
            <a:pPr algn="just" marL="0" indent="0" lvl="0">
              <a:lnSpc>
                <a:spcPts val="2681"/>
              </a:lnSpc>
            </a:pPr>
            <a:r>
              <a:rPr lang="en-US" b="true" sz="1799">
                <a:solidFill>
                  <a:srgbClr val="FFFFFF"/>
                </a:solidFill>
                <a:latin typeface="DM Sans Bold"/>
                <a:ea typeface="DM Sans Bold"/>
                <a:cs typeface="DM Sans Bold"/>
                <a:sym typeface="DM Sans Bold"/>
              </a:rPr>
              <a:t>J</a:t>
            </a:r>
            <a:r>
              <a:rPr lang="en-US" b="true" sz="1799" strike="noStrike" u="none">
                <a:solidFill>
                  <a:srgbClr val="FFFFFF"/>
                </a:solidFill>
                <a:latin typeface="DM Sans Bold"/>
                <a:ea typeface="DM Sans Bold"/>
                <a:cs typeface="DM Sans Bold"/>
                <a:sym typeface="DM Sans Bold"/>
              </a:rPr>
              <a:t>Calendar</a:t>
            </a:r>
          </a:p>
          <a:p>
            <a:pPr algn="just" marL="388615" indent="-194308" lvl="1">
              <a:lnSpc>
                <a:spcPts val="2681"/>
              </a:lnSpc>
              <a:buFont typeface="Arial"/>
              <a:buChar char="•"/>
            </a:pPr>
            <a:r>
              <a:rPr lang="en-US" b="true" sz="1799" strike="noStrike" u="none">
                <a:solidFill>
                  <a:srgbClr val="FFFFFF"/>
                </a:solidFill>
                <a:latin typeface="DM Sans Bold"/>
                <a:ea typeface="DM Sans Bold"/>
                <a:cs typeface="DM Sans Bold"/>
                <a:sym typeface="DM Sans Bold"/>
              </a:rPr>
              <a:t>Provides a user-friendly graphical interface for date selection.</a:t>
            </a:r>
          </a:p>
          <a:p>
            <a:pPr algn="just" marL="388615" indent="-194308" lvl="1">
              <a:lnSpc>
                <a:spcPts val="2681"/>
              </a:lnSpc>
              <a:buFont typeface="Arial"/>
              <a:buChar char="•"/>
            </a:pPr>
            <a:r>
              <a:rPr lang="en-US" b="true" sz="1799" strike="noStrike" u="none">
                <a:solidFill>
                  <a:srgbClr val="FFFFFF"/>
                </a:solidFill>
                <a:latin typeface="DM Sans Bold"/>
                <a:ea typeface="DM Sans Bold"/>
                <a:cs typeface="DM Sans Bold"/>
                <a:sym typeface="DM Sans Bold"/>
              </a:rPr>
              <a:t>Enhances usability by allowing quick and intuitive date selection, reducing manual input errors.</a:t>
            </a:r>
          </a:p>
          <a:p>
            <a:pPr algn="just" marL="0" indent="0" lvl="0">
              <a:lnSpc>
                <a:spcPts val="268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pic>
        <p:nvPicPr>
          <p:cNvPr name="Picture 3" id="3"/>
          <p:cNvPicPr>
            <a:picLocks noChangeAspect="true"/>
          </p:cNvPicPr>
          <p:nvPr/>
        </p:nvPicPr>
        <p:blipFill>
          <a:blip r:embed="rId3"/>
          <a:srcRect l="0" t="0" r="0" b="0"/>
          <a:stretch>
            <a:fillRect/>
          </a:stretch>
        </p:blipFill>
        <p:spPr>
          <a:xfrm flipH="false" flipV="false" rot="0">
            <a:off x="0" y="0"/>
            <a:ext cx="6925457" cy="4700654"/>
          </a:xfrm>
          <a:prstGeom prst="rect">
            <a:avLst/>
          </a:prstGeom>
        </p:spPr>
      </p:pic>
      <p:sp>
        <p:nvSpPr>
          <p:cNvPr name="Freeform 4" id="4"/>
          <p:cNvSpPr/>
          <p:nvPr/>
        </p:nvSpPr>
        <p:spPr>
          <a:xfrm flipH="false" flipV="false" rot="0">
            <a:off x="1028700" y="1854356"/>
            <a:ext cx="5281790" cy="7909866"/>
          </a:xfrm>
          <a:custGeom>
            <a:avLst/>
            <a:gdLst/>
            <a:ahLst/>
            <a:cxnLst/>
            <a:rect r="r" b="b" t="t" l="l"/>
            <a:pathLst>
              <a:path h="7909866" w="5281790">
                <a:moveTo>
                  <a:pt x="0" y="0"/>
                </a:moveTo>
                <a:lnTo>
                  <a:pt x="5281790" y="0"/>
                </a:lnTo>
                <a:lnTo>
                  <a:pt x="5281790" y="7909866"/>
                </a:lnTo>
                <a:lnTo>
                  <a:pt x="0" y="7909866"/>
                </a:lnTo>
                <a:lnTo>
                  <a:pt x="0" y="0"/>
                </a:lnTo>
                <a:close/>
              </a:path>
            </a:pathLst>
          </a:custGeom>
          <a:blipFill>
            <a:blip r:embed="rId4"/>
            <a:stretch>
              <a:fillRect l="0" t="0" r="0" b="0"/>
            </a:stretch>
          </a:blipFill>
        </p:spPr>
      </p:sp>
      <p:sp>
        <p:nvSpPr>
          <p:cNvPr name="TextBox 5" id="5"/>
          <p:cNvSpPr txBox="true"/>
          <p:nvPr/>
        </p:nvSpPr>
        <p:spPr>
          <a:xfrm rot="0">
            <a:off x="4582048" y="677066"/>
            <a:ext cx="10082391"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CODE STRUCTURE</a:t>
            </a:r>
          </a:p>
        </p:txBody>
      </p:sp>
      <p:sp>
        <p:nvSpPr>
          <p:cNvPr name="TextBox 6" id="6"/>
          <p:cNvSpPr txBox="true"/>
          <p:nvPr/>
        </p:nvSpPr>
        <p:spPr>
          <a:xfrm rot="0">
            <a:off x="7245856" y="2449108"/>
            <a:ext cx="9844046" cy="6225540"/>
          </a:xfrm>
          <a:prstGeom prst="rect">
            <a:avLst/>
          </a:prstGeom>
        </p:spPr>
        <p:txBody>
          <a:bodyPr anchor="t" rtlCol="false" tIns="0" lIns="0" bIns="0" rIns="0">
            <a:spAutoFit/>
          </a:bodyPr>
          <a:lstStyle/>
          <a:p>
            <a:pPr algn="just">
              <a:lnSpc>
                <a:spcPts val="3239"/>
              </a:lnSpc>
              <a:spcBef>
                <a:spcPct val="0"/>
              </a:spcBef>
            </a:pPr>
            <a:r>
              <a:rPr lang="en-US" b="true" sz="2399" spc="143">
                <a:solidFill>
                  <a:srgbClr val="000000"/>
                </a:solidFill>
                <a:latin typeface="DM Sans Bold"/>
                <a:ea typeface="DM Sans Bold"/>
                <a:cs typeface="DM Sans Bold"/>
                <a:sym typeface="DM Sans Bold"/>
              </a:rPr>
              <a:t>M</a:t>
            </a:r>
            <a:r>
              <a:rPr lang="en-US" b="true" sz="2399" spc="143" u="none">
                <a:solidFill>
                  <a:srgbClr val="000000"/>
                </a:solidFill>
                <a:latin typeface="DM Sans Bold"/>
                <a:ea typeface="DM Sans Bold"/>
                <a:cs typeface="DM Sans Bold"/>
                <a:sym typeface="DM Sans Bold"/>
              </a:rPr>
              <a:t>odel</a:t>
            </a:r>
          </a:p>
          <a:p>
            <a:pPr algn="just"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EventDao.java: Handles CRUD operations for managing events in the MySQL database using JDBC.</a:t>
            </a:r>
          </a:p>
          <a:p>
            <a:pPr algn="just"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DatabaseInitializer.java: Manages database connection setup and ensures proper data structure for timetable storage.</a:t>
            </a:r>
          </a:p>
          <a:p>
            <a:pPr algn="just">
              <a:lnSpc>
                <a:spcPts val="3239"/>
              </a:lnSpc>
              <a:spcBef>
                <a:spcPct val="0"/>
              </a:spcBef>
            </a:pPr>
            <a:r>
              <a:rPr lang="en-US" b="true" sz="2399" spc="143" u="none">
                <a:solidFill>
                  <a:srgbClr val="000000"/>
                </a:solidFill>
                <a:latin typeface="DM Sans Bold"/>
                <a:ea typeface="DM Sans Bold"/>
                <a:cs typeface="DM Sans Bold"/>
                <a:sym typeface="DM Sans Bold"/>
              </a:rPr>
              <a:t>View</a:t>
            </a:r>
          </a:p>
          <a:p>
            <a:pPr algn="just"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HourlyCalendarUI.java: Displays the calendar view in an hourly format, allowing users to visualize their schedules and detect conflicts.</a:t>
            </a:r>
          </a:p>
          <a:p>
            <a:pPr algn="just"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EventDetailFrame.java: Provides detailed information about specific events, such as start time, end time, and location.</a:t>
            </a:r>
          </a:p>
          <a:p>
            <a:pPr algn="just"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AddEventFrame.java: User-friendly interface for adding new events, ensuring intuitive interaction and ease of use.</a:t>
            </a:r>
          </a:p>
          <a:p>
            <a:pPr algn="just">
              <a:lnSpc>
                <a:spcPts val="3239"/>
              </a:lnSpc>
              <a:spcBef>
                <a:spcPct val="0"/>
              </a:spcBef>
            </a:pPr>
            <a:r>
              <a:rPr lang="en-US" b="true" sz="2399" spc="143" u="none">
                <a:solidFill>
                  <a:srgbClr val="000000"/>
                </a:solidFill>
                <a:latin typeface="DM Sans Bold"/>
                <a:ea typeface="DM Sans Bold"/>
                <a:cs typeface="DM Sans Bold"/>
                <a:sym typeface="DM Sans Bold"/>
              </a:rPr>
              <a:t>Controller</a:t>
            </a:r>
          </a:p>
          <a:p>
            <a:pPr algn="just"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EventController.java: Acts as the intermediary between the Model and the View, managing data flow, validating user input, and updating the database. It ensures seamless communication between the user interface and the underlying data logic.</a:t>
            </a:r>
          </a:p>
          <a:p>
            <a:pPr algn="just" marL="0" indent="0" lvl="0">
              <a:lnSpc>
                <a:spcPts val="26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500488" y="2762949"/>
            <a:ext cx="7159935" cy="5459451"/>
          </a:xfrm>
          <a:custGeom>
            <a:avLst/>
            <a:gdLst/>
            <a:ahLst/>
            <a:cxnLst/>
            <a:rect r="r" b="b" t="t" l="l"/>
            <a:pathLst>
              <a:path h="5459451" w="7159935">
                <a:moveTo>
                  <a:pt x="0" y="0"/>
                </a:moveTo>
                <a:lnTo>
                  <a:pt x="7159936" y="0"/>
                </a:lnTo>
                <a:lnTo>
                  <a:pt x="7159936" y="5459451"/>
                </a:lnTo>
                <a:lnTo>
                  <a:pt x="0" y="5459451"/>
                </a:lnTo>
                <a:lnTo>
                  <a:pt x="0" y="0"/>
                </a:lnTo>
                <a:close/>
              </a:path>
            </a:pathLst>
          </a:custGeom>
          <a:blipFill>
            <a:blip r:embed="rId3"/>
            <a:stretch>
              <a:fillRect l="0" t="0" r="0" b="0"/>
            </a:stretch>
          </a:blipFill>
        </p:spPr>
      </p:sp>
      <p:grpSp>
        <p:nvGrpSpPr>
          <p:cNvPr name="Group 4" id="4"/>
          <p:cNvGrpSpPr/>
          <p:nvPr/>
        </p:nvGrpSpPr>
        <p:grpSpPr>
          <a:xfrm rot="0">
            <a:off x="14783748" y="4124067"/>
            <a:ext cx="4184156" cy="3138211"/>
            <a:chOff x="0" y="0"/>
            <a:chExt cx="1982470" cy="1486897"/>
          </a:xfrm>
        </p:grpSpPr>
        <p:sp>
          <p:nvSpPr>
            <p:cNvPr name="Freeform 5" id="5"/>
            <p:cNvSpPr/>
            <p:nvPr/>
          </p:nvSpPr>
          <p:spPr>
            <a:xfrm flipH="false" flipV="false" rot="0">
              <a:off x="0" y="0"/>
              <a:ext cx="1982470" cy="1486897"/>
            </a:xfrm>
            <a:custGeom>
              <a:avLst/>
              <a:gdLst/>
              <a:ahLst/>
              <a:cxnLst/>
              <a:rect r="r" b="b" t="t" l="l"/>
              <a:pathLst>
                <a:path h="1486897" w="1982470">
                  <a:moveTo>
                    <a:pt x="1858010" y="1486897"/>
                  </a:moveTo>
                  <a:lnTo>
                    <a:pt x="124460" y="1486897"/>
                  </a:lnTo>
                  <a:cubicBezTo>
                    <a:pt x="55880" y="1486897"/>
                    <a:pt x="0" y="1431017"/>
                    <a:pt x="0" y="1362437"/>
                  </a:cubicBezTo>
                  <a:lnTo>
                    <a:pt x="0" y="124460"/>
                  </a:lnTo>
                  <a:cubicBezTo>
                    <a:pt x="0" y="55880"/>
                    <a:pt x="55880" y="0"/>
                    <a:pt x="124460" y="0"/>
                  </a:cubicBezTo>
                  <a:lnTo>
                    <a:pt x="1858010" y="0"/>
                  </a:lnTo>
                  <a:cubicBezTo>
                    <a:pt x="1926590" y="0"/>
                    <a:pt x="1982470" y="55880"/>
                    <a:pt x="1982470" y="124460"/>
                  </a:cubicBezTo>
                  <a:lnTo>
                    <a:pt x="1982470" y="1362437"/>
                  </a:lnTo>
                  <a:cubicBezTo>
                    <a:pt x="1982470" y="1431017"/>
                    <a:pt x="1926590" y="1486897"/>
                    <a:pt x="1858010" y="1486897"/>
                  </a:cubicBezTo>
                  <a:close/>
                </a:path>
              </a:pathLst>
            </a:custGeom>
            <a:solidFill>
              <a:srgbClr val="D8A1A6"/>
            </a:solidFill>
          </p:spPr>
        </p:sp>
      </p:grpSp>
      <p:sp>
        <p:nvSpPr>
          <p:cNvPr name="Freeform 6" id="6"/>
          <p:cNvSpPr/>
          <p:nvPr/>
        </p:nvSpPr>
        <p:spPr>
          <a:xfrm flipH="false" flipV="false" rot="0">
            <a:off x="7888134" y="2763054"/>
            <a:ext cx="6667903" cy="5459346"/>
          </a:xfrm>
          <a:custGeom>
            <a:avLst/>
            <a:gdLst/>
            <a:ahLst/>
            <a:cxnLst/>
            <a:rect r="r" b="b" t="t" l="l"/>
            <a:pathLst>
              <a:path h="5459346" w="6667903">
                <a:moveTo>
                  <a:pt x="0" y="0"/>
                </a:moveTo>
                <a:lnTo>
                  <a:pt x="6667903" y="0"/>
                </a:lnTo>
                <a:lnTo>
                  <a:pt x="6667903" y="5459346"/>
                </a:lnTo>
                <a:lnTo>
                  <a:pt x="0" y="5459346"/>
                </a:lnTo>
                <a:lnTo>
                  <a:pt x="0" y="0"/>
                </a:lnTo>
                <a:close/>
              </a:path>
            </a:pathLst>
          </a:custGeom>
          <a:blipFill>
            <a:blip r:embed="rId4"/>
            <a:stretch>
              <a:fillRect l="0" t="0" r="0" b="0"/>
            </a:stretch>
          </a:blipFill>
        </p:spPr>
      </p:sp>
      <p:sp>
        <p:nvSpPr>
          <p:cNvPr name="TextBox 7" id="7"/>
          <p:cNvSpPr txBox="true"/>
          <p:nvPr/>
        </p:nvSpPr>
        <p:spPr>
          <a:xfrm rot="0">
            <a:off x="3073399" y="747648"/>
            <a:ext cx="12780176"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MAIN FUNCTION: VIEW</a:t>
            </a:r>
          </a:p>
        </p:txBody>
      </p:sp>
      <p:sp>
        <p:nvSpPr>
          <p:cNvPr name="TextBox 8" id="8"/>
          <p:cNvSpPr txBox="true"/>
          <p:nvPr/>
        </p:nvSpPr>
        <p:spPr>
          <a:xfrm rot="0">
            <a:off x="14979457" y="4367669"/>
            <a:ext cx="3242699" cy="58293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Main Screen</a:t>
            </a:r>
          </a:p>
        </p:txBody>
      </p:sp>
      <p:sp>
        <p:nvSpPr>
          <p:cNvPr name="TextBox 9" id="9"/>
          <p:cNvSpPr txBox="true"/>
          <p:nvPr/>
        </p:nvSpPr>
        <p:spPr>
          <a:xfrm rot="0">
            <a:off x="14979457" y="4931549"/>
            <a:ext cx="3006586" cy="2106295"/>
          </a:xfrm>
          <a:prstGeom prst="rect">
            <a:avLst/>
          </a:prstGeom>
        </p:spPr>
        <p:txBody>
          <a:bodyPr anchor="t" rtlCol="false" tIns="0" lIns="0" bIns="0" rIns="0">
            <a:spAutoFit/>
          </a:bodyPr>
          <a:lstStyle/>
          <a:p>
            <a:pPr algn="just">
              <a:lnSpc>
                <a:spcPts val="2795"/>
              </a:lnSpc>
            </a:pPr>
            <a:r>
              <a:rPr lang="en-US" sz="2150">
                <a:solidFill>
                  <a:srgbClr val="000000"/>
                </a:solidFill>
                <a:latin typeface="Clear Sans"/>
                <a:ea typeface="Clear Sans"/>
                <a:cs typeface="Clear Sans"/>
                <a:sym typeface="Clear Sans"/>
              </a:rPr>
              <a:t>Main screen to interact with the app.</a:t>
            </a:r>
          </a:p>
          <a:p>
            <a:pPr algn="just">
              <a:lnSpc>
                <a:spcPts val="2795"/>
              </a:lnSpc>
            </a:pPr>
            <a:r>
              <a:rPr lang="en-US" sz="2150">
                <a:solidFill>
                  <a:srgbClr val="000000"/>
                </a:solidFill>
                <a:latin typeface="Clear Sans"/>
                <a:ea typeface="Clear Sans"/>
                <a:cs typeface="Clear Sans"/>
                <a:sym typeface="Clear Sans"/>
              </a:rPr>
              <a:t>View event, navigate between weeks.</a:t>
            </a:r>
          </a:p>
          <a:p>
            <a:pPr algn="just">
              <a:lnSpc>
                <a:spcPts val="2795"/>
              </a:lnSpc>
            </a:pPr>
            <a:r>
              <a:rPr lang="en-US" sz="2150">
                <a:solidFill>
                  <a:srgbClr val="000000"/>
                </a:solidFill>
                <a:latin typeface="Clear Sans"/>
                <a:ea typeface="Clear Sans"/>
                <a:cs typeface="Clear Sans"/>
                <a:sym typeface="Clear Sans"/>
              </a:rPr>
              <a:t>Constructor to set up and create 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DAGUxNnLx_w</dc:identifier>
  <dcterms:modified xsi:type="dcterms:W3CDTF">2011-08-01T06:04:30Z</dcterms:modified>
  <cp:revision>1</cp:revision>
  <dc:title>Blue Doodle Project Presentation</dc:title>
</cp:coreProperties>
</file>